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8" r:id="rId2"/>
    <p:sldMasterId id="2147483670" r:id="rId3"/>
  </p:sldMasterIdLst>
  <p:notesMasterIdLst>
    <p:notesMasterId r:id="rId114"/>
  </p:notesMasterIdLst>
  <p:handoutMasterIdLst>
    <p:handoutMasterId r:id="rId115"/>
  </p:handoutMasterIdLst>
  <p:sldIdLst>
    <p:sldId id="285" r:id="rId4"/>
    <p:sldId id="287" r:id="rId5"/>
    <p:sldId id="313" r:id="rId6"/>
    <p:sldId id="314" r:id="rId7"/>
    <p:sldId id="315" r:id="rId8"/>
    <p:sldId id="288" r:id="rId9"/>
    <p:sldId id="316" r:id="rId10"/>
    <p:sldId id="317" r:id="rId11"/>
    <p:sldId id="318" r:id="rId12"/>
    <p:sldId id="319" r:id="rId13"/>
    <p:sldId id="320" r:id="rId14"/>
    <p:sldId id="321" r:id="rId15"/>
    <p:sldId id="323" r:id="rId16"/>
    <p:sldId id="325" r:id="rId17"/>
    <p:sldId id="322" r:id="rId18"/>
    <p:sldId id="324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9" r:id="rId32"/>
    <p:sldId id="340" r:id="rId33"/>
    <p:sldId id="341" r:id="rId34"/>
    <p:sldId id="342" r:id="rId35"/>
    <p:sldId id="343" r:id="rId36"/>
    <p:sldId id="344" r:id="rId37"/>
    <p:sldId id="338" r:id="rId38"/>
    <p:sldId id="347" r:id="rId39"/>
    <p:sldId id="346" r:id="rId40"/>
    <p:sldId id="348" r:id="rId41"/>
    <p:sldId id="349" r:id="rId42"/>
    <p:sldId id="361" r:id="rId43"/>
    <p:sldId id="350" r:id="rId44"/>
    <p:sldId id="351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2" r:id="rId54"/>
    <p:sldId id="363" r:id="rId55"/>
    <p:sldId id="352" r:id="rId56"/>
    <p:sldId id="364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85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4" r:id="rId92"/>
    <p:sldId id="401" r:id="rId93"/>
    <p:sldId id="403" r:id="rId94"/>
    <p:sldId id="400" r:id="rId95"/>
    <p:sldId id="405" r:id="rId96"/>
    <p:sldId id="406" r:id="rId97"/>
    <p:sldId id="408" r:id="rId98"/>
    <p:sldId id="407" r:id="rId99"/>
    <p:sldId id="410" r:id="rId100"/>
    <p:sldId id="411" r:id="rId101"/>
    <p:sldId id="412" r:id="rId102"/>
    <p:sldId id="413" r:id="rId103"/>
    <p:sldId id="414" r:id="rId104"/>
    <p:sldId id="415" r:id="rId105"/>
    <p:sldId id="416" r:id="rId106"/>
    <p:sldId id="417" r:id="rId107"/>
    <p:sldId id="418" r:id="rId108"/>
    <p:sldId id="419" r:id="rId109"/>
    <p:sldId id="421" r:id="rId110"/>
    <p:sldId id="420" r:id="rId111"/>
    <p:sldId id="422" r:id="rId112"/>
    <p:sldId id="312" r:id="rId113"/>
  </p:sldIdLst>
  <p:sldSz cx="8959850" cy="5040313"/>
  <p:notesSz cx="6858000" cy="9144000"/>
  <p:custDataLst>
    <p:tags r:id="rId116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 userDrawn="1">
          <p15:clr>
            <a:srgbClr val="A4A3A4"/>
          </p15:clr>
        </p15:guide>
        <p15:guide id="2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84561" autoAdjust="0"/>
  </p:normalViewPr>
  <p:slideViewPr>
    <p:cSldViewPr>
      <p:cViewPr varScale="1">
        <p:scale>
          <a:sx n="128" d="100"/>
          <a:sy n="128" d="100"/>
        </p:scale>
        <p:origin x="990" y="96"/>
      </p:cViewPr>
      <p:guideLst>
        <p:guide orient="horz" pos="1588"/>
        <p:guide pos="282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1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5D86-7FB4-4F5C-B084-F946FD2E8BD0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74ACB-FC55-46BB-8D02-2068730376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990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D36E-1234-40A6-B90F-734232999C14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EA6B1-EE77-407B-845C-B6BA69D20C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15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社會學是一個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7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2"/>
          <p:cNvCxnSpPr/>
          <p:nvPr userDrawn="1"/>
        </p:nvCxnSpPr>
        <p:spPr>
          <a:xfrm>
            <a:off x="537645" y="2796718"/>
            <a:ext cx="71677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543401" y="2140378"/>
            <a:ext cx="5436000" cy="5909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sz="3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</a:t>
            </a:r>
            <a:r>
              <a:rPr lang="zh-CN" altLang="en-US" dirty="0" smtClean="0"/>
              <a:t>题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537645" y="2952204"/>
            <a:ext cx="3996641" cy="24468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</a:t>
            </a:r>
            <a:r>
              <a:rPr lang="zh-CN" altLang="en-US" dirty="0" smtClean="0"/>
              <a:t>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6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1"/>
          <p:cNvSpPr txBox="1">
            <a:spLocks noChangeArrowheads="1"/>
          </p:cNvSpPr>
          <p:nvPr userDrawn="1"/>
        </p:nvSpPr>
        <p:spPr bwMode="gray">
          <a:xfrm>
            <a:off x="1383581" y="2134643"/>
            <a:ext cx="1944216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目錄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" name="Text Box 61"/>
          <p:cNvSpPr txBox="1">
            <a:spLocks noChangeArrowheads="1"/>
          </p:cNvSpPr>
          <p:nvPr userDrawn="1"/>
        </p:nvSpPr>
        <p:spPr bwMode="gray">
          <a:xfrm>
            <a:off x="4191893" y="975146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 Box 61"/>
          <p:cNvSpPr txBox="1">
            <a:spLocks noChangeArrowheads="1"/>
          </p:cNvSpPr>
          <p:nvPr userDrawn="1"/>
        </p:nvSpPr>
        <p:spPr bwMode="gray">
          <a:xfrm>
            <a:off x="4191893" y="1884828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" name="Text Box 61"/>
          <p:cNvSpPr txBox="1">
            <a:spLocks noChangeArrowheads="1"/>
          </p:cNvSpPr>
          <p:nvPr userDrawn="1"/>
        </p:nvSpPr>
        <p:spPr bwMode="gray">
          <a:xfrm>
            <a:off x="4191893" y="2748924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" name="Text Box 61"/>
          <p:cNvSpPr txBox="1">
            <a:spLocks noChangeArrowheads="1"/>
          </p:cNvSpPr>
          <p:nvPr userDrawn="1"/>
        </p:nvSpPr>
        <p:spPr bwMode="gray">
          <a:xfrm>
            <a:off x="4191893" y="3613020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4767957" y="947226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 hasCustomPrompt="1"/>
          </p:nvPr>
        </p:nvSpPr>
        <p:spPr>
          <a:xfrm>
            <a:off x="4767957" y="1851410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 hasCustomPrompt="1"/>
          </p:nvPr>
        </p:nvSpPr>
        <p:spPr>
          <a:xfrm>
            <a:off x="4767957" y="2719937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2" hasCustomPrompt="1"/>
          </p:nvPr>
        </p:nvSpPr>
        <p:spPr>
          <a:xfrm>
            <a:off x="4767957" y="3585282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3" hasCustomPrompt="1"/>
          </p:nvPr>
        </p:nvSpPr>
        <p:spPr>
          <a:xfrm>
            <a:off x="4767957" y="1301132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4" hasCustomPrompt="1"/>
          </p:nvPr>
        </p:nvSpPr>
        <p:spPr>
          <a:xfrm>
            <a:off x="4767957" y="2205316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5" hasCustomPrompt="1"/>
          </p:nvPr>
        </p:nvSpPr>
        <p:spPr>
          <a:xfrm>
            <a:off x="4767957" y="3064893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6" hasCustomPrompt="1"/>
          </p:nvPr>
        </p:nvSpPr>
        <p:spPr>
          <a:xfrm>
            <a:off x="4767957" y="3930239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2"/>
          <p:cNvCxnSpPr/>
          <p:nvPr userDrawn="1"/>
        </p:nvCxnSpPr>
        <p:spPr>
          <a:xfrm>
            <a:off x="4198873" y="3096220"/>
            <a:ext cx="430067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79256" y="4672014"/>
            <a:ext cx="2016361" cy="268287"/>
          </a:xfrm>
          <a:prstGeom prst="rect">
            <a:avLst/>
          </a:prstGeom>
        </p:spPr>
        <p:txBody>
          <a:bodyPr/>
          <a:lstStyle/>
          <a:p>
            <a:fld id="{C9467E74-97FF-460F-907E-45345C817037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3690526" y="1519508"/>
            <a:ext cx="1519200" cy="770400"/>
          </a:xfrm>
          <a:prstGeom prst="rect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 smtClean="0"/>
              <a:t>编辑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0" hasCustomPrompt="1"/>
          </p:nvPr>
        </p:nvSpPr>
        <p:spPr>
          <a:xfrm>
            <a:off x="3557781" y="2616601"/>
            <a:ext cx="171423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11" hasCustomPrompt="1"/>
          </p:nvPr>
        </p:nvSpPr>
        <p:spPr>
          <a:xfrm>
            <a:off x="2700665" y="3125914"/>
            <a:ext cx="3435444" cy="719171"/>
          </a:xfrm>
          <a:prstGeom prst="rect">
            <a:avLst/>
          </a:prstGeom>
        </p:spPr>
        <p:txBody>
          <a:bodyPr wrap="square" numCol="2" anchor="ctr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 smtClean="0"/>
              <a:t>標題</a:t>
            </a:r>
            <a:r>
              <a:rPr lang="en-US" altLang="zh-CN" dirty="0" smtClean="0"/>
              <a:t>1</a:t>
            </a:r>
          </a:p>
          <a:p>
            <a:pPr lvl="0"/>
            <a:r>
              <a:rPr lang="zh-CN" altLang="en-US" dirty="0" smtClean="0"/>
              <a:t>標題</a:t>
            </a:r>
            <a:r>
              <a:rPr lang="en-US" altLang="zh-CN" dirty="0" smtClean="0"/>
              <a:t>2</a:t>
            </a:r>
          </a:p>
          <a:p>
            <a:pPr lvl="0"/>
            <a:r>
              <a:rPr lang="zh-CN" altLang="en-US" dirty="0" smtClean="0"/>
              <a:t>標題</a:t>
            </a:r>
            <a:r>
              <a:rPr lang="en-US" altLang="zh-CN" dirty="0" smtClean="0"/>
              <a:t>3</a:t>
            </a:r>
          </a:p>
          <a:p>
            <a:pPr lvl="0"/>
            <a:r>
              <a:rPr lang="zh-CN" altLang="en-US" dirty="0" smtClean="0"/>
              <a:t>標題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2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1"/>
          <p:cNvSpPr txBox="1">
            <a:spLocks noChangeArrowheads="1"/>
          </p:cNvSpPr>
          <p:nvPr userDrawn="1"/>
        </p:nvSpPr>
        <p:spPr bwMode="gray">
          <a:xfrm>
            <a:off x="1383581" y="2134643"/>
            <a:ext cx="1944216" cy="76944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目錄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" name="Text Box 61"/>
          <p:cNvSpPr txBox="1">
            <a:spLocks noChangeArrowheads="1"/>
          </p:cNvSpPr>
          <p:nvPr userDrawn="1"/>
        </p:nvSpPr>
        <p:spPr bwMode="gray">
          <a:xfrm>
            <a:off x="4191893" y="975146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" name="Text Box 61"/>
          <p:cNvSpPr txBox="1">
            <a:spLocks noChangeArrowheads="1"/>
          </p:cNvSpPr>
          <p:nvPr userDrawn="1"/>
        </p:nvSpPr>
        <p:spPr bwMode="gray">
          <a:xfrm>
            <a:off x="4191893" y="1884828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0" name="Text Box 61"/>
          <p:cNvSpPr txBox="1">
            <a:spLocks noChangeArrowheads="1"/>
          </p:cNvSpPr>
          <p:nvPr userDrawn="1"/>
        </p:nvSpPr>
        <p:spPr bwMode="gray">
          <a:xfrm>
            <a:off x="4191893" y="2748924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3" name="Text Box 61"/>
          <p:cNvSpPr txBox="1">
            <a:spLocks noChangeArrowheads="1"/>
          </p:cNvSpPr>
          <p:nvPr userDrawn="1"/>
        </p:nvSpPr>
        <p:spPr bwMode="gray">
          <a:xfrm>
            <a:off x="4191893" y="3613020"/>
            <a:ext cx="540000" cy="5400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anchor="ctr" anchorCtr="0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4767957" y="947226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0" hasCustomPrompt="1"/>
          </p:nvPr>
        </p:nvSpPr>
        <p:spPr>
          <a:xfrm>
            <a:off x="4767957" y="1851410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1" hasCustomPrompt="1"/>
          </p:nvPr>
        </p:nvSpPr>
        <p:spPr>
          <a:xfrm>
            <a:off x="4767957" y="2719937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2" hasCustomPrompt="1"/>
          </p:nvPr>
        </p:nvSpPr>
        <p:spPr>
          <a:xfrm>
            <a:off x="4767957" y="3585282"/>
            <a:ext cx="2664296" cy="3416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idx="13" hasCustomPrompt="1"/>
          </p:nvPr>
        </p:nvSpPr>
        <p:spPr>
          <a:xfrm>
            <a:off x="4767957" y="1301132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4" hasCustomPrompt="1"/>
          </p:nvPr>
        </p:nvSpPr>
        <p:spPr>
          <a:xfrm>
            <a:off x="4767957" y="2205316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5" hasCustomPrompt="1"/>
          </p:nvPr>
        </p:nvSpPr>
        <p:spPr>
          <a:xfrm>
            <a:off x="4767957" y="3064893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6" hasCustomPrompt="1"/>
          </p:nvPr>
        </p:nvSpPr>
        <p:spPr>
          <a:xfrm>
            <a:off x="4767957" y="3930239"/>
            <a:ext cx="2664296" cy="2585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79256" y="4672014"/>
            <a:ext cx="2016361" cy="268287"/>
          </a:xfrm>
          <a:prstGeom prst="rect">
            <a:avLst/>
          </a:prstGeom>
        </p:spPr>
        <p:txBody>
          <a:bodyPr/>
          <a:lstStyle/>
          <a:p>
            <a:fld id="{C9467E74-97FF-460F-907E-45345C817037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3" hasCustomPrompt="1"/>
          </p:nvPr>
        </p:nvSpPr>
        <p:spPr>
          <a:xfrm>
            <a:off x="2944579" y="212125"/>
            <a:ext cx="3132350" cy="535531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</a:t>
            </a:r>
            <a:r>
              <a:rPr lang="zh-CN" altLang="en-US" dirty="0" smtClean="0"/>
              <a:t>击添加標題</a:t>
            </a:r>
            <a:endParaRPr lang="zh-CN" altLang="en-US" dirty="0"/>
          </a:p>
        </p:txBody>
      </p:sp>
      <p:cxnSp>
        <p:nvCxnSpPr>
          <p:cNvPr id="10" name="直接连接符 2"/>
          <p:cNvCxnSpPr>
            <a:cxnSpLocks/>
          </p:cNvCxnSpPr>
          <p:nvPr userDrawn="1"/>
        </p:nvCxnSpPr>
        <p:spPr>
          <a:xfrm>
            <a:off x="3974918" y="769384"/>
            <a:ext cx="10440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4078560" cy="1224160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76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2"/>
          <p:cNvCxnSpPr/>
          <p:nvPr userDrawn="1"/>
        </p:nvCxnSpPr>
        <p:spPr>
          <a:xfrm>
            <a:off x="537645" y="2796718"/>
            <a:ext cx="71677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543401" y="2140378"/>
            <a:ext cx="5436000" cy="5909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sz="3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</a:t>
            </a:r>
            <a:r>
              <a:rPr lang="zh-CN" altLang="en-US" dirty="0" smtClean="0"/>
              <a:t>题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 hasCustomPrompt="1"/>
          </p:nvPr>
        </p:nvSpPr>
        <p:spPr>
          <a:xfrm>
            <a:off x="537645" y="2952204"/>
            <a:ext cx="3996641" cy="24468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</a:t>
            </a:r>
            <a:r>
              <a:rPr lang="zh-CN" altLang="en-US" dirty="0" smtClean="0"/>
              <a:t>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3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 (2)\5.15封面参考\复件 (17) 复件 4\b27de631dc9d4080_看图王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8959850" cy="50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7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 (2)\5.15封面参考\复件 (17) 复件 4\b27de631dc9d4080_看图王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9241">
            <a:off x="1411454" y="24613"/>
            <a:ext cx="10443672" cy="593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新建文件夹 (2)\5.15封面参考\复件 (17) 复件 4\b27de631dc9d4080_看图王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02501">
            <a:off x="-2045064" y="-476069"/>
            <a:ext cx="8453664" cy="593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3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69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Administrator\桌面\新建文件夹 (2)\5.15封面参考\复件 (17) 复件 4\b27de631dc9d4080_看图王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8384">
            <a:off x="3225133" y="1132338"/>
            <a:ext cx="8197316" cy="46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dministrator\桌面\新建文件夹 (2)\5.15封面参考\复件 (17) 复件 4\b27de631dc9d4080_看图王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02501">
            <a:off x="-2024862" y="-460505"/>
            <a:ext cx="6635345" cy="46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5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0" r:id="rId2"/>
    <p:sldLayoutId id="214748368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tpub.net/29829936/viewspace-2653154/" TargetMode="Externa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tpub.net/29829936/viewspace-2653154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itpub.net/29829936/viewspace-2653154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notebooks/welcome.ipyn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w_dsconf/python-7869104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w_dsconf/python-78691041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lideshare.net/tw_dsconf/python-78691041" TargetMode="Externa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tw_dsconf/python-78691041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lideshare.net/tw_dsconf/python-78691041" TargetMode="Externa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tw_dsconf/python-78691041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sli.do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tpub.net/29829936/viewspace-2653154/" TargetMode="External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43401" y="1891079"/>
            <a:ext cx="6096764" cy="1089529"/>
          </a:xfrm>
        </p:spPr>
        <p:txBody>
          <a:bodyPr/>
          <a:lstStyle/>
          <a:p>
            <a:r>
              <a:rPr lang="zh-CN" altLang="en-US" dirty="0" smtClean="0"/>
              <a:t>網路爬蟲與文字探勘</a:t>
            </a:r>
            <a:r>
              <a:rPr lang="zh-CN" altLang="en-US" dirty="0"/>
              <a:t>工作坊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543401" y="2880196"/>
            <a:ext cx="3996641" cy="805862"/>
          </a:xfrm>
        </p:spPr>
        <p:txBody>
          <a:bodyPr/>
          <a:lstStyle/>
          <a:p>
            <a:r>
              <a:rPr lang="zh-CN" altLang="en-US" dirty="0" smtClean="0"/>
              <a:t>游騰林</a:t>
            </a:r>
            <a:endParaRPr lang="en-US" altLang="zh-CN" dirty="0" smtClean="0"/>
          </a:p>
          <a:p>
            <a:r>
              <a:rPr lang="zh-CN" altLang="en-US" dirty="0" smtClean="0"/>
              <a:t>國泰世華銀行數據部</a:t>
            </a:r>
            <a:endParaRPr lang="en-US" altLang="zh-TW" dirty="0" smtClean="0"/>
          </a:p>
          <a:p>
            <a:r>
              <a:rPr lang="en-US" altLang="zh-TW" dirty="0" smtClean="0"/>
              <a:t>2019</a:t>
            </a:r>
            <a:r>
              <a:rPr lang="en-US" altLang="zh-CN" dirty="0" smtClean="0"/>
              <a:t>-11-30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1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3"/>
          </p:nvPr>
        </p:nvSpPr>
        <p:spPr>
          <a:xfrm>
            <a:off x="2037503" y="212125"/>
            <a:ext cx="4919722" cy="5355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我想了解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的市場評價</a:t>
            </a:r>
            <a:endParaRPr lang="en-US" altLang="zh-CN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5848077" y="1079996"/>
            <a:ext cx="2520280" cy="250171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TW" sz="2000" dirty="0" smtClean="0"/>
              <a:t>Google Play </a:t>
            </a:r>
            <a:r>
              <a:rPr lang="zh-CN" altLang="en-US" sz="2000" dirty="0" smtClean="0"/>
              <a:t>商店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資料內容</a:t>
            </a:r>
            <a:endParaRPr lang="en-US" altLang="zh-CN" sz="20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名稱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時間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評價分數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品</a:t>
            </a:r>
            <a:r>
              <a:rPr lang="zh-CN" altLang="en-US" sz="1600" dirty="0" smtClean="0"/>
              <a:t>論內容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按讚數</a:t>
            </a:r>
            <a:endParaRPr lang="en-US" altLang="zh-CN" sz="1600" dirty="0" smtClean="0"/>
          </a:p>
          <a:p>
            <a:pPr lvl="1">
              <a:lnSpc>
                <a:spcPct val="130000"/>
              </a:lnSpc>
            </a:pPr>
            <a:endParaRPr lang="zh-TW" altLang="en-US" sz="1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4" y="954542"/>
            <a:ext cx="4828569" cy="38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中英文</a:t>
            </a:r>
            <a:r>
              <a:rPr lang="zh-CN" altLang="en-US" dirty="0" smtClean="0"/>
              <a:t>分</a:t>
            </a:r>
            <a:r>
              <a:rPr lang="zh-CN" altLang="en-US" dirty="0"/>
              <a:t>詞</a:t>
            </a:r>
            <a:r>
              <a:rPr lang="zh-CN" altLang="en-US" dirty="0" smtClean="0"/>
              <a:t>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個典型區別</a:t>
            </a:r>
            <a:endParaRPr lang="zh-TW" altLang="en-US" dirty="0"/>
          </a:p>
        </p:txBody>
      </p:sp>
      <p:pic>
        <p:nvPicPr>
          <p:cNvPr id="19458" name="Picture 2" descr="一文看懂NLP里的分词（中英文区别+3 大难点+3 种典型方法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32" y="1224012"/>
            <a:ext cx="6920443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http://blog.itpub.net/29829936/viewspace-2653154/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58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中文分词的</a:t>
            </a:r>
            <a:r>
              <a:rPr lang="en-US" altLang="zh-CN" dirty="0"/>
              <a:t>3</a:t>
            </a:r>
            <a:r>
              <a:rPr lang="zh-CN" altLang="en-US" dirty="0" smtClean="0"/>
              <a:t>大</a:t>
            </a:r>
            <a:r>
              <a:rPr lang="zh-CN" altLang="en-US" dirty="0"/>
              <a:t>難點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32" y="1224012"/>
            <a:ext cx="6920443" cy="2952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28253" y="4680396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http://blog.itpub.net/29829936/viewspace-2653154/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3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斷詞方法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118610" cy="1224160"/>
          </a:xfrm>
        </p:spPr>
        <p:txBody>
          <a:bodyPr/>
          <a:lstStyle/>
          <a:p>
            <a:r>
              <a:rPr lang="zh-CN" altLang="en-US" dirty="0" smtClean="0"/>
              <a:t>預設字典</a:t>
            </a:r>
            <a:endParaRPr lang="en-US" altLang="zh-CN" dirty="0" smtClean="0"/>
          </a:p>
          <a:p>
            <a:r>
              <a:rPr lang="zh-CN" altLang="en-US" dirty="0" smtClean="0"/>
              <a:t>載入別人建立的字典</a:t>
            </a:r>
            <a:endParaRPr lang="en-US" altLang="zh-CN" dirty="0" smtClean="0"/>
          </a:p>
          <a:p>
            <a:r>
              <a:rPr lang="zh-CN" altLang="en-US" dirty="0" smtClean="0"/>
              <a:t>手動增加新詞</a:t>
            </a:r>
            <a:endParaRPr lang="en-US" altLang="zh-CN" dirty="0" smtClean="0"/>
          </a:p>
          <a:p>
            <a:r>
              <a:rPr lang="zh-CN" altLang="en-US" dirty="0" smtClean="0"/>
              <a:t>透過爬蟲抓到的關鍵字建立字典</a:t>
            </a:r>
            <a:endParaRPr lang="en-US" altLang="zh-CN" dirty="0" smtClean="0"/>
          </a:p>
          <a:p>
            <a:r>
              <a:rPr lang="zh-CN" altLang="en-US" dirty="0" smtClean="0"/>
              <a:t>抓取維基百科的資料</a:t>
            </a:r>
            <a:endParaRPr lang="en-US" altLang="zh-CN" dirty="0" smtClean="0"/>
          </a:p>
          <a:p>
            <a:r>
              <a:rPr lang="zh-CN" altLang="en-US" dirty="0" smtClean="0"/>
              <a:t>建立新詞偵測模型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74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斷詞比較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935980"/>
            <a:ext cx="4078560" cy="504056"/>
          </a:xfrm>
        </p:spPr>
        <p:txBody>
          <a:bodyPr/>
          <a:lstStyle/>
          <a:p>
            <a:r>
              <a:rPr lang="zh-CN" altLang="en-US" dirty="0" smtClean="0"/>
              <a:t>預設詞典</a:t>
            </a:r>
            <a:endParaRPr lang="en-US" altLang="zh-CN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61" y="1368028"/>
            <a:ext cx="8448675" cy="14859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961715" y="2880196"/>
            <a:ext cx="4078560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繁體結巴詞典</a:t>
            </a:r>
            <a:endParaRPr lang="en-US" altLang="zh-CN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48" y="3372916"/>
            <a:ext cx="83439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手動加入新詞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1296020"/>
            <a:ext cx="8382000" cy="131445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509" y="2808188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請抽取第一篇新聞，並用手動加詞的方式將文章斷詞</a:t>
            </a:r>
            <a:endParaRPr lang="en-US" altLang="zh-CN" sz="20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3392239"/>
            <a:ext cx="8382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爬蟲</a:t>
            </a:r>
            <a:r>
              <a:rPr lang="zh-CN" altLang="en-US" dirty="0" smtClean="0"/>
              <a:t>擴增詞典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8342746" cy="1224160"/>
          </a:xfrm>
        </p:spPr>
        <p:txBody>
          <a:bodyPr/>
          <a:lstStyle/>
          <a:p>
            <a:r>
              <a:rPr lang="zh-CN" altLang="en-US" dirty="0" smtClean="0"/>
              <a:t>餵給搜尋引擎的關鍵詞正好可以加入詞庫</a:t>
            </a:r>
            <a:r>
              <a:rPr lang="en-US" altLang="zh-CN" dirty="0" smtClean="0"/>
              <a:t>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54" y="1740048"/>
            <a:ext cx="7200000" cy="31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爬蟲擴增詞典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6" y="1152004"/>
            <a:ext cx="8448675" cy="10096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6" y="2304132"/>
            <a:ext cx="8410575" cy="1857375"/>
          </a:xfrm>
          <a:prstGeom prst="rect">
            <a:avLst/>
          </a:prstGeom>
        </p:spPr>
      </p:pic>
      <p:sp>
        <p:nvSpPr>
          <p:cNvPr id="10" name="文字版面配置區 2"/>
          <p:cNvSpPr txBox="1">
            <a:spLocks/>
          </p:cNvSpPr>
          <p:nvPr/>
        </p:nvSpPr>
        <p:spPr>
          <a:xfrm>
            <a:off x="735509" y="4319948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換你試試看</a:t>
            </a:r>
            <a:r>
              <a:rPr lang="en-US" altLang="zh-CN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13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維基百科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4" y="893000"/>
            <a:ext cx="7254520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新詞偵測模型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622666" cy="2664296"/>
          </a:xfrm>
        </p:spPr>
        <p:txBody>
          <a:bodyPr/>
          <a:lstStyle/>
          <a:p>
            <a:r>
              <a:rPr lang="zh-CN" altLang="en-US" smtClean="0"/>
              <a:t>從文章中提取所有可能出現的候選詞。</a:t>
            </a:r>
          </a:p>
          <a:p>
            <a:r>
              <a:rPr lang="zh-CN" altLang="en-US" smtClean="0"/>
              <a:t>計算每一個詞的聚合度。</a:t>
            </a:r>
          </a:p>
          <a:p>
            <a:r>
              <a:rPr lang="zh-CN" altLang="en-US" smtClean="0"/>
              <a:t>計算每一個詞的左臨熵和右臨熵，即</a:t>
            </a:r>
            <a:r>
              <a:rPr lang="en-US" altLang="zh-CN" smtClean="0"/>
              <a:t>:</a:t>
            </a:r>
            <a:r>
              <a:rPr lang="zh-CN" altLang="en-US" dirty="0"/>
              <a:t>自由度。</a:t>
            </a:r>
          </a:p>
          <a:p>
            <a:r>
              <a:rPr lang="zh-CN" altLang="en-US" smtClean="0"/>
              <a:t>通過聚合度和左右臨熵的分值組合來對一個候選詞進行打分。</a:t>
            </a:r>
            <a:endParaRPr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http://blog.itpub.net/29829936/viewspace-2653154/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4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新詞偵測模型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5678450" cy="1224160"/>
          </a:xfrm>
        </p:spPr>
        <p:txBody>
          <a:bodyPr/>
          <a:lstStyle/>
          <a:p>
            <a:r>
              <a:rPr lang="zh-CN" altLang="en-US" dirty="0" smtClean="0"/>
              <a:t>先複製上半部分的</a:t>
            </a:r>
            <a:r>
              <a:rPr lang="zh-CN" altLang="en-US" dirty="0" smtClean="0"/>
              <a:t>語法後執行</a:t>
            </a:r>
            <a:endParaRPr lang="en-US" altLang="zh-CN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1" y="1764084"/>
            <a:ext cx="84677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我想知道流行商品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1" y="1062073"/>
            <a:ext cx="4608512" cy="3712102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5848077" y="1079996"/>
            <a:ext cx="2520280" cy="331236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購物</a:t>
            </a:r>
            <a:r>
              <a:rPr lang="zh-CN" altLang="en-US" sz="2000" dirty="0"/>
              <a:t>網站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資料內容</a:t>
            </a:r>
            <a:endParaRPr lang="en-US" altLang="zh-CN" sz="20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商品名稱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折扣數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價格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銷售量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評分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評論內容</a:t>
            </a:r>
            <a:endParaRPr lang="en-US" altLang="zh-CN" sz="1600" dirty="0" smtClean="0"/>
          </a:p>
          <a:p>
            <a:pPr lvl="1">
              <a:lnSpc>
                <a:spcPct val="130000"/>
              </a:lnSpc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210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感謝收看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6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我想了解政治輿情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9" y="935980"/>
            <a:ext cx="5616624" cy="3869873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6352133" y="1079996"/>
            <a:ext cx="2520280" cy="331236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dirty="0" smtClean="0"/>
              <a:t>Facebook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資料內容</a:t>
            </a:r>
            <a:endParaRPr lang="en-US" altLang="zh-CN" sz="20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發文人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時間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貼文心情數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留言</a:t>
            </a:r>
            <a:r>
              <a:rPr lang="zh-CN" altLang="en-US" sz="1600" dirty="0" smtClean="0"/>
              <a:t>數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分享</a:t>
            </a:r>
            <a:r>
              <a:rPr lang="zh-CN" altLang="en-US" sz="1600" dirty="0" smtClean="0"/>
              <a:t>數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留言內容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…</a:t>
            </a:r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825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各</a:t>
            </a:r>
            <a:r>
              <a:rPr lang="zh-CN" altLang="en-US" dirty="0" smtClean="0"/>
              <a:t>地區的職缺</a:t>
            </a:r>
            <a:endParaRPr lang="zh-TW" altLang="en-US" dirty="0"/>
          </a:p>
        </p:txBody>
      </p:sp>
      <p:sp>
        <p:nvSpPr>
          <p:cNvPr id="7" name="文字版面配置區 4"/>
          <p:cNvSpPr txBox="1">
            <a:spLocks/>
          </p:cNvSpPr>
          <p:nvPr/>
        </p:nvSpPr>
        <p:spPr>
          <a:xfrm>
            <a:off x="6064101" y="1079996"/>
            <a:ext cx="2520280" cy="3312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/>
              <a:t>人力銀行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資料內容</a:t>
            </a:r>
            <a:endParaRPr lang="en-US" altLang="zh-CN" sz="20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公司名稱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工作地區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所在地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職務</a:t>
            </a:r>
            <a:r>
              <a:rPr lang="zh-CN" altLang="en-US" sz="1600" dirty="0" smtClean="0"/>
              <a:t>內容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學歷要求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薪資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…</a:t>
            </a:r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TW" altLang="en-US" sz="1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5" y="967999"/>
            <a:ext cx="4602964" cy="37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</a:t>
            </a:r>
            <a:r>
              <a:rPr lang="zh-CN" altLang="en-US" dirty="0" smtClean="0"/>
              <a:t>地區的職缺</a:t>
            </a:r>
            <a:endParaRPr lang="zh-TW" altLang="en-US" dirty="0"/>
          </a:p>
        </p:txBody>
      </p:sp>
      <p:sp>
        <p:nvSpPr>
          <p:cNvPr id="7" name="文字版面配置區 4"/>
          <p:cNvSpPr txBox="1">
            <a:spLocks/>
          </p:cNvSpPr>
          <p:nvPr/>
        </p:nvSpPr>
        <p:spPr>
          <a:xfrm>
            <a:off x="6064101" y="1079996"/>
            <a:ext cx="2520280" cy="3312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/>
              <a:t>人力銀行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資料內容</a:t>
            </a:r>
            <a:endParaRPr lang="en-US" altLang="zh-CN" sz="20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公司名稱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工作地區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所在地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職務</a:t>
            </a:r>
            <a:r>
              <a:rPr lang="zh-CN" altLang="en-US" sz="1600" dirty="0" smtClean="0"/>
              <a:t>內容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學歷要求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薪資</a:t>
            </a:r>
            <a:endParaRPr lang="en-US" altLang="zh-CN" sz="1600" dirty="0" smtClean="0"/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…</a:t>
            </a:r>
          </a:p>
          <a:p>
            <a:pPr marL="642938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zh-TW" altLang="en-US" sz="1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5" y="967999"/>
            <a:ext cx="4602964" cy="3784405"/>
          </a:xfrm>
          <a:prstGeom prst="rect">
            <a:avLst/>
          </a:prstGeom>
        </p:spPr>
      </p:pic>
      <p:pic>
        <p:nvPicPr>
          <p:cNvPr id="4098" name="Picture 2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95" y="2197889"/>
            <a:ext cx="3031114" cy="262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我還</a:t>
            </a:r>
            <a:r>
              <a:rPr lang="zh-CN" altLang="en-US" dirty="0" smtClean="0"/>
              <a:t>想了解</a:t>
            </a:r>
            <a:r>
              <a:rPr lang="en-US" altLang="zh-CN" dirty="0" smtClean="0"/>
              <a:t>…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007988"/>
            <a:ext cx="7046602" cy="36004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dirty="0" smtClean="0"/>
              <a:t>電影評論：</a:t>
            </a:r>
            <a:r>
              <a:rPr lang="en-US" altLang="zh-CN" dirty="0" smtClean="0"/>
              <a:t>Yahoo</a:t>
            </a:r>
            <a:r>
              <a:rPr lang="zh-CN" altLang="en-US" dirty="0" smtClean="0"/>
              <a:t>電影</a:t>
            </a:r>
            <a:endParaRPr lang="en-US" altLang="zh-CN" dirty="0" smtClean="0"/>
          </a:p>
          <a:p>
            <a:pPr>
              <a:lnSpc>
                <a:spcPct val="114000"/>
              </a:lnSpc>
            </a:pPr>
            <a:r>
              <a:rPr lang="zh-CN" altLang="en-US" dirty="0"/>
              <a:t>社會議題</a:t>
            </a:r>
            <a:r>
              <a:rPr lang="zh-CN" altLang="en-US" dirty="0" smtClean="0"/>
              <a:t>：各大新聞網站</a:t>
            </a:r>
            <a:endParaRPr lang="en-US" altLang="zh-CN" dirty="0"/>
          </a:p>
          <a:p>
            <a:pPr lvl="1">
              <a:lnSpc>
                <a:spcPct val="114000"/>
              </a:lnSpc>
            </a:pPr>
            <a:r>
              <a:rPr lang="en-US" altLang="zh-CN" dirty="0" err="1" smtClean="0"/>
              <a:t>Udn</a:t>
            </a:r>
            <a:r>
              <a:rPr lang="zh-CN" altLang="en-US" dirty="0" smtClean="0"/>
              <a:t>聯合新聞</a:t>
            </a:r>
            <a:endParaRPr lang="en-US" altLang="zh-CN" dirty="0" smtClean="0"/>
          </a:p>
          <a:p>
            <a:pPr lvl="1">
              <a:lnSpc>
                <a:spcPct val="114000"/>
              </a:lnSpc>
            </a:pPr>
            <a:r>
              <a:rPr lang="zh-CN" altLang="en-US" dirty="0" smtClean="0"/>
              <a:t>中國時報</a:t>
            </a:r>
            <a:endParaRPr lang="en-US" altLang="zh-CN" dirty="0" smtClean="0"/>
          </a:p>
          <a:p>
            <a:pPr lvl="1">
              <a:lnSpc>
                <a:spcPct val="114000"/>
              </a:lnSpc>
            </a:pPr>
            <a:r>
              <a:rPr lang="zh-CN" altLang="en-US" dirty="0" smtClean="0"/>
              <a:t>蘋果日報</a:t>
            </a:r>
            <a:endParaRPr lang="en-US" altLang="zh-CN" dirty="0" smtClean="0"/>
          </a:p>
          <a:p>
            <a:pPr>
              <a:lnSpc>
                <a:spcPct val="114000"/>
              </a:lnSpc>
            </a:pPr>
            <a:r>
              <a:rPr lang="en-US" altLang="zh-TW" dirty="0" smtClean="0"/>
              <a:t>…</a:t>
            </a:r>
          </a:p>
          <a:p>
            <a:pPr>
              <a:lnSpc>
                <a:spcPct val="114000"/>
              </a:lnSpc>
            </a:pPr>
            <a:r>
              <a:rPr lang="zh-CN" altLang="en-US" strike="sngStrike" dirty="0"/>
              <a:t>訂</a:t>
            </a:r>
            <a:r>
              <a:rPr lang="zh-CN" altLang="en-US" strike="sngStrike" dirty="0" smtClean="0"/>
              <a:t>火車票、看漫畫</a:t>
            </a:r>
            <a:endParaRPr lang="en-US" altLang="zh-TW" strike="sngStrike" dirty="0" smtClean="0"/>
          </a:p>
          <a:p>
            <a:pPr>
              <a:lnSpc>
                <a:spcPct val="114000"/>
              </a:lnSpc>
            </a:pPr>
            <a:endParaRPr lang="en-US" altLang="zh-TW" dirty="0"/>
          </a:p>
        </p:txBody>
      </p:sp>
      <p:pic>
        <p:nvPicPr>
          <p:cNvPr id="5122" name="Picture 2" descr="「web crawl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53" y="1152004"/>
            <a:ext cx="286455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 flipH="1">
            <a:off x="5243102" y="3777391"/>
            <a:ext cx="300936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只要看得到就爬的到</a:t>
            </a:r>
            <a:r>
              <a:rPr lang="en-US" altLang="zh-CN" sz="2400" dirty="0"/>
              <a:t>!</a:t>
            </a:r>
            <a:endParaRPr lang="en-US" altLang="zh-CN" sz="2400" dirty="0" smtClean="0"/>
          </a:p>
          <a:p>
            <a:r>
              <a:rPr lang="zh-CN" altLang="en-US" sz="2400" dirty="0" smtClean="0"/>
              <a:t>那看不到的能爬嗎</a:t>
            </a:r>
            <a:r>
              <a:rPr lang="en-US" altLang="zh-CN" sz="2400" dirty="0" smtClean="0"/>
              <a:t>…?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122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方法比較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8577"/>
              </p:ext>
            </p:extLst>
          </p:nvPr>
        </p:nvGraphicFramePr>
        <p:xfrm>
          <a:off x="879525" y="1079996"/>
          <a:ext cx="720080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97">
                  <a:extLst>
                    <a:ext uri="{9D8B030D-6E8A-4147-A177-3AD203B41FA5}">
                      <a16:colId xmlns:a16="http://schemas.microsoft.com/office/drawing/2014/main" val="1386206151"/>
                    </a:ext>
                  </a:extLst>
                </a:gridCol>
                <a:gridCol w="2949352">
                  <a:extLst>
                    <a:ext uri="{9D8B030D-6E8A-4147-A177-3AD203B41FA5}">
                      <a16:colId xmlns:a16="http://schemas.microsoft.com/office/drawing/2014/main" val="1244231165"/>
                    </a:ext>
                  </a:extLst>
                </a:gridCol>
                <a:gridCol w="2949352">
                  <a:extLst>
                    <a:ext uri="{9D8B030D-6E8A-4147-A177-3AD203B41FA5}">
                      <a16:colId xmlns:a16="http://schemas.microsoft.com/office/drawing/2014/main" val="3158292367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統計分析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大數據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7748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目的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驗證假設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發現知識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8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檢定因果關係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找出相關性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896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資料量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要多少樣本才有</a:t>
                      </a:r>
                      <a:endParaRPr lang="en-US" altLang="zh-CN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足夠的代表性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大量的資料與</a:t>
                      </a:r>
                      <a:endParaRPr lang="en-US" altLang="zh-CN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更大量的資料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3038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6957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效率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73274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7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8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方法比較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792766"/>
              </p:ext>
            </p:extLst>
          </p:nvPr>
        </p:nvGraphicFramePr>
        <p:xfrm>
          <a:off x="879525" y="1079996"/>
          <a:ext cx="720080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97">
                  <a:extLst>
                    <a:ext uri="{9D8B030D-6E8A-4147-A177-3AD203B41FA5}">
                      <a16:colId xmlns:a16="http://schemas.microsoft.com/office/drawing/2014/main" val="1386206151"/>
                    </a:ext>
                  </a:extLst>
                </a:gridCol>
                <a:gridCol w="2949352">
                  <a:extLst>
                    <a:ext uri="{9D8B030D-6E8A-4147-A177-3AD203B41FA5}">
                      <a16:colId xmlns:a16="http://schemas.microsoft.com/office/drawing/2014/main" val="1244231165"/>
                    </a:ext>
                  </a:extLst>
                </a:gridCol>
                <a:gridCol w="2949352">
                  <a:extLst>
                    <a:ext uri="{9D8B030D-6E8A-4147-A177-3AD203B41FA5}">
                      <a16:colId xmlns:a16="http://schemas.microsoft.com/office/drawing/2014/main" val="3158292367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統計分析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大數據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7748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目的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驗證假設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發現知識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8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檢定因果關係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找出相關性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896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資料量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要多少樣本才有</a:t>
                      </a:r>
                      <a:endParaRPr lang="en-US" altLang="zh-CN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足夠的代表性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大量的資料與</a:t>
                      </a:r>
                      <a:endParaRPr lang="en-US" altLang="zh-CN" sz="2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更大量的資料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3038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6957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效率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73274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即時資料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7528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3" y="1095474"/>
            <a:ext cx="3114044" cy="36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資料</a:t>
            </a:r>
            <a:r>
              <a:rPr lang="zh-CN" altLang="en-US" dirty="0"/>
              <a:t>結構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6" y="1086923"/>
            <a:ext cx="2630339" cy="2709215"/>
          </a:xfrm>
          <a:prstGeom prst="rect">
            <a:avLst/>
          </a:prstGeom>
        </p:spPr>
      </p:pic>
      <p:pic>
        <p:nvPicPr>
          <p:cNvPr id="1026" name="Picture 2" descr="https://enterprise.arcgis.com/en/geoevent/latest/process-event-data/GUID-800BE275-3250-4BF9-93C2-B934C9AA468E-we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r="13835"/>
          <a:stretch/>
        </p:blipFill>
        <p:spPr bwMode="auto">
          <a:xfrm>
            <a:off x="3214541" y="1091530"/>
            <a:ext cx="249681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18052"/>
          <a:stretch/>
        </p:blipFill>
        <p:spPr>
          <a:xfrm>
            <a:off x="5848076" y="1086922"/>
            <a:ext cx="2683473" cy="270921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769061" y="3904572"/>
            <a:ext cx="19871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3345301" y="3904572"/>
            <a:ext cx="233090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</a:t>
            </a:r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 flipH="1">
            <a:off x="6076929" y="3904571"/>
            <a:ext cx="233090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非結構化資料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62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ETL</a:t>
            </a:r>
            <a:endParaRPr lang="zh-TW" altLang="en-US" dirty="0"/>
          </a:p>
        </p:txBody>
      </p:sp>
      <p:pic>
        <p:nvPicPr>
          <p:cNvPr id="2050" name="Picture 2" descr="https://panoply.io/uploads/versions/diagram4---x----750-328x---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1"/>
          <a:stretch/>
        </p:blipFill>
        <p:spPr bwMode="auto">
          <a:xfrm>
            <a:off x="651999" y="1089247"/>
            <a:ext cx="7717510" cy="294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863276" y="4199220"/>
            <a:ext cx="609439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網頁資料大多是非結構化的資料</a:t>
            </a: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在分析前需要先進行資料處理才能進行分析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56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課程簡介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操作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 smtClean="0"/>
              <a:t>網路爬蟲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 smtClean="0"/>
              <a:t>文字探勘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4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安裝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838690" cy="648072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https://www.anaconda.com/distribution</a:t>
            </a:r>
            <a:r>
              <a:rPr lang="en-US" altLang="zh-TW" dirty="0" smtClean="0">
                <a:hlinkClick r:id="rId2"/>
              </a:rPr>
              <a:t>/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29" y="1742926"/>
            <a:ext cx="5711804" cy="30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Google </a:t>
            </a:r>
            <a:r>
              <a:rPr lang="en-US" altLang="zh-CN" dirty="0" err="1" smtClean="0"/>
              <a:t>Colab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46358" y="1079996"/>
            <a:ext cx="7128792" cy="1224160"/>
          </a:xfrm>
        </p:spPr>
        <p:txBody>
          <a:bodyPr/>
          <a:lstStyle/>
          <a:p>
            <a:r>
              <a:rPr lang="en-US" altLang="zh-TW" sz="2400" dirty="0">
                <a:hlinkClick r:id="rId2"/>
              </a:rPr>
              <a:t>https://colab.research.google.com/notebooks/welcome.ipynb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81" y="2013396"/>
            <a:ext cx="3215936" cy="25949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57" y="2016100"/>
            <a:ext cx="2838626" cy="25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休息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分鐘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23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操作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2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第一個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指令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9" y="2448148"/>
            <a:ext cx="8439150" cy="9715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1362096"/>
            <a:ext cx="8505825" cy="800100"/>
          </a:xfrm>
          <a:prstGeom prst="rect">
            <a:avLst/>
          </a:prstGeom>
        </p:spPr>
      </p:pic>
      <p:sp>
        <p:nvSpPr>
          <p:cNvPr id="1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91179" y="3680746"/>
            <a:ext cx="5916938" cy="423586"/>
          </a:xfrm>
        </p:spPr>
        <p:txBody>
          <a:bodyPr/>
          <a:lstStyle/>
          <a:p>
            <a:r>
              <a:rPr lang="zh-CN" altLang="en-US" sz="2000" dirty="0" smtClean="0"/>
              <a:t>試試看換成自己的名字吧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37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的資料形態</a:t>
            </a:r>
            <a:endParaRPr lang="zh-TW" altLang="en-US" dirty="0"/>
          </a:p>
        </p:txBody>
      </p:sp>
      <p:pic>
        <p:nvPicPr>
          <p:cNvPr id="3074" name="Picture 2" descr="https://media.geeksforgeeks.org/wp-content/uploads/20191023173512/Python-data-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28" y="935980"/>
            <a:ext cx="6177852" cy="379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 smtClean="0"/>
              <a:t>int</a:t>
            </a:r>
            <a:endParaRPr lang="zh-TW" altLang="en-US" dirty="0"/>
          </a:p>
        </p:txBody>
      </p:sp>
      <p:sp>
        <p:nvSpPr>
          <p:cNvPr id="5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03461" y="3960316"/>
            <a:ext cx="5916938" cy="423586"/>
          </a:xfrm>
        </p:spPr>
        <p:txBody>
          <a:bodyPr/>
          <a:lstStyle/>
          <a:p>
            <a:r>
              <a:rPr lang="zh-CN" altLang="en-US" sz="2000" dirty="0"/>
              <a:t>跟著做</a:t>
            </a:r>
            <a:r>
              <a:rPr lang="zh-CN" altLang="en-US" sz="2000" dirty="0" smtClean="0"/>
              <a:t>一次吧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4" y="1440036"/>
            <a:ext cx="8458200" cy="1000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54" y="2723988"/>
            <a:ext cx="84296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 smtClean="0"/>
              <a:t>str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9" y="1584052"/>
            <a:ext cx="8401050" cy="895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" y="2808188"/>
            <a:ext cx="8401050" cy="742950"/>
          </a:xfrm>
          <a:prstGeom prst="rect">
            <a:avLst/>
          </a:prstGeom>
        </p:spPr>
      </p:pic>
      <p:sp>
        <p:nvSpPr>
          <p:cNvPr id="6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03461" y="3960316"/>
            <a:ext cx="5916938" cy="423586"/>
          </a:xfrm>
        </p:spPr>
        <p:txBody>
          <a:bodyPr/>
          <a:lstStyle/>
          <a:p>
            <a:r>
              <a:rPr lang="zh-CN" altLang="en-US" sz="2000" dirty="0"/>
              <a:t>輸入</a:t>
            </a:r>
            <a:r>
              <a:rPr lang="zh-CN" altLang="en-US" sz="2000" dirty="0" smtClean="0"/>
              <a:t>後會出現什麼</a:t>
            </a:r>
            <a:r>
              <a:rPr lang="en-US" altLang="zh-CN" sz="2000" dirty="0" smtClean="0"/>
              <a:t>?</a:t>
            </a:r>
          </a:p>
          <a:p>
            <a:r>
              <a:rPr lang="zh-CN" altLang="en-US" sz="2000" dirty="0" smtClean="0"/>
              <a:t>為什麼會這樣</a:t>
            </a:r>
            <a:r>
              <a:rPr lang="en-US" altLang="zh-CN" sz="2000" dirty="0" smtClean="0"/>
              <a:t>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45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27882"/>
            <a:ext cx="8401050" cy="9525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258465" y="3096220"/>
            <a:ext cx="733463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如果我想要找田小姐，要怎麼寫指令</a:t>
            </a:r>
            <a:r>
              <a:rPr lang="en-US" altLang="zh-CN" sz="2000" dirty="0" smtClean="0"/>
              <a:t>?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6" y="3584078"/>
            <a:ext cx="8410575" cy="752475"/>
          </a:xfrm>
          <a:prstGeom prst="rect">
            <a:avLst/>
          </a:prstGeom>
        </p:spPr>
      </p:pic>
      <p:sp>
        <p:nvSpPr>
          <p:cNvPr id="9" name="文字版面配置區 2"/>
          <p:cNvSpPr txBox="1">
            <a:spLocks/>
          </p:cNvSpPr>
          <p:nvPr/>
        </p:nvSpPr>
        <p:spPr>
          <a:xfrm>
            <a:off x="258465" y="129602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List </a:t>
            </a:r>
            <a:r>
              <a:rPr lang="zh-CN" altLang="en-US" sz="2000" dirty="0"/>
              <a:t>就像抽屜一樣可以存放許多東西</a:t>
            </a:r>
            <a:r>
              <a:rPr lang="zh-CN" altLang="en-US" sz="2000" dirty="0" smtClean="0"/>
              <a:t>，需要</a:t>
            </a:r>
            <a:r>
              <a:rPr lang="zh-CN" altLang="en-US" sz="2000" dirty="0"/>
              <a:t>的時候再把東西拿出來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743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For </a:t>
            </a:r>
            <a:r>
              <a:rPr lang="zh-CN" altLang="en-US" dirty="0" smtClean="0"/>
              <a:t>迴圈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55530"/>
          <a:stretch/>
        </p:blipFill>
        <p:spPr>
          <a:xfrm>
            <a:off x="269875" y="1656060"/>
            <a:ext cx="8420100" cy="864096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258465" y="129602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For </a:t>
            </a:r>
            <a:r>
              <a:rPr lang="zh-CN" altLang="en-US" sz="2000" dirty="0" smtClean="0"/>
              <a:t>迴圈可以逐一的把</a:t>
            </a:r>
            <a:r>
              <a:rPr lang="en-US" altLang="zh-CN" sz="2000" dirty="0" smtClean="0"/>
              <a:t>list</a:t>
            </a:r>
            <a:r>
              <a:rPr lang="zh-CN" altLang="en-US" sz="2000" dirty="0" smtClean="0"/>
              <a:t>中的東西拿出來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43505"/>
          <a:stretch/>
        </p:blipFill>
        <p:spPr>
          <a:xfrm>
            <a:off x="271165" y="2520156"/>
            <a:ext cx="8420100" cy="1097756"/>
          </a:xfrm>
          <a:prstGeom prst="rect">
            <a:avLst/>
          </a:prstGeom>
        </p:spPr>
      </p:pic>
      <p:sp>
        <p:nvSpPr>
          <p:cNvPr id="8" name="文字版面配置區 2"/>
          <p:cNvSpPr txBox="1">
            <a:spLocks/>
          </p:cNvSpPr>
          <p:nvPr/>
        </p:nvSpPr>
        <p:spPr>
          <a:xfrm>
            <a:off x="268585" y="129602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For </a:t>
            </a:r>
            <a:r>
              <a:rPr lang="zh-CN" altLang="en-US" sz="2000" dirty="0" smtClean="0"/>
              <a:t>迴圈可以逐一的把</a:t>
            </a:r>
            <a:r>
              <a:rPr lang="en-US" altLang="zh-CN" sz="2000" dirty="0" smtClean="0"/>
              <a:t>list</a:t>
            </a:r>
            <a:r>
              <a:rPr lang="zh-CN" altLang="en-US" sz="2000" dirty="0" smtClean="0"/>
              <a:t>中的東西拿出來</a:t>
            </a:r>
            <a:endParaRPr lang="zh-TW" altLang="en-US" sz="2000" dirty="0"/>
          </a:p>
        </p:txBody>
      </p:sp>
      <p:sp>
        <p:nvSpPr>
          <p:cNvPr id="9" name="文字版面配置區 2"/>
          <p:cNvSpPr txBox="1">
            <a:spLocks/>
          </p:cNvSpPr>
          <p:nvPr/>
        </p:nvSpPr>
        <p:spPr>
          <a:xfrm>
            <a:off x="268585" y="3651076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試試看讓稱謂後面多一個空格吧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54182"/>
          <a:stretch/>
        </p:blipFill>
        <p:spPr>
          <a:xfrm>
            <a:off x="258465" y="4032324"/>
            <a:ext cx="837247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自我介紹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t="41292" r="34320" b="9372"/>
          <a:stretch/>
        </p:blipFill>
        <p:spPr>
          <a:xfrm rot="5400000">
            <a:off x="894240" y="1425321"/>
            <a:ext cx="2952328" cy="1973646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179784" y="1152005"/>
            <a:ext cx="4476605" cy="1039555"/>
            <a:chOff x="6425662" y="2901256"/>
            <a:chExt cx="4476605" cy="1039555"/>
          </a:xfrm>
        </p:grpSpPr>
        <p:grpSp>
          <p:nvGrpSpPr>
            <p:cNvPr id="10" name="组合 47"/>
            <p:cNvGrpSpPr/>
            <p:nvPr/>
          </p:nvGrpSpPr>
          <p:grpSpPr>
            <a:xfrm>
              <a:off x="6425662" y="2984762"/>
              <a:ext cx="603794" cy="603794"/>
              <a:chOff x="1335315" y="2249715"/>
              <a:chExt cx="754742" cy="754742"/>
            </a:xfrm>
          </p:grpSpPr>
          <p:sp>
            <p:nvSpPr>
              <p:cNvPr id="14" name="椭圆 51"/>
              <p:cNvSpPr/>
              <p:nvPr/>
            </p:nvSpPr>
            <p:spPr>
              <a:xfrm>
                <a:off x="1335315" y="2249715"/>
                <a:ext cx="754742" cy="7547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" name="椭圆 4"/>
              <p:cNvSpPr/>
              <p:nvPr/>
            </p:nvSpPr>
            <p:spPr>
              <a:xfrm>
                <a:off x="1518591" y="2409371"/>
                <a:ext cx="388189" cy="435430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48"/>
            <p:cNvGrpSpPr/>
            <p:nvPr/>
          </p:nvGrpSpPr>
          <p:grpSpPr>
            <a:xfrm>
              <a:off x="7157180" y="2901256"/>
              <a:ext cx="3745087" cy="1039555"/>
              <a:chOff x="874713" y="4293102"/>
              <a:chExt cx="5496642" cy="1299442"/>
            </a:xfrm>
          </p:grpSpPr>
          <p:sp>
            <p:nvSpPr>
              <p:cNvPr id="12" name="文本框 7"/>
              <p:cNvSpPr txBox="1"/>
              <p:nvPr/>
            </p:nvSpPr>
            <p:spPr>
              <a:xfrm>
                <a:off x="874713" y="4293102"/>
                <a:ext cx="1174477" cy="57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學歷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文本框 8"/>
              <p:cNvSpPr txBox="1"/>
              <p:nvPr/>
            </p:nvSpPr>
            <p:spPr>
              <a:xfrm>
                <a:off x="1012359" y="4775334"/>
                <a:ext cx="5358996" cy="81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國立東華大學社會所</a:t>
                </a: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(2014-2015)</a:t>
                </a:r>
              </a:p>
              <a:p>
                <a:pPr marL="285750" lvl="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國立東華大學社會系</a:t>
                </a: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(2010-2014)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4174605" y="3420018"/>
            <a:ext cx="3773333" cy="1038822"/>
            <a:chOff x="5358861" y="4321191"/>
            <a:chExt cx="3449057" cy="1038822"/>
          </a:xfrm>
        </p:grpSpPr>
        <p:grpSp>
          <p:nvGrpSpPr>
            <p:cNvPr id="17" name="组合 54"/>
            <p:cNvGrpSpPr/>
            <p:nvPr/>
          </p:nvGrpSpPr>
          <p:grpSpPr>
            <a:xfrm>
              <a:off x="5358861" y="4404710"/>
              <a:ext cx="552824" cy="603794"/>
              <a:chOff x="1335314" y="2249717"/>
              <a:chExt cx="691030" cy="754743"/>
            </a:xfrm>
          </p:grpSpPr>
          <p:sp>
            <p:nvSpPr>
              <p:cNvPr id="21" name="椭圆 58"/>
              <p:cNvSpPr/>
              <p:nvPr/>
            </p:nvSpPr>
            <p:spPr>
              <a:xfrm>
                <a:off x="1335314" y="2249717"/>
                <a:ext cx="691030" cy="75474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椭圆 16"/>
              <p:cNvSpPr/>
              <p:nvPr/>
            </p:nvSpPr>
            <p:spPr>
              <a:xfrm>
                <a:off x="1486996" y="2409372"/>
                <a:ext cx="411327" cy="450000"/>
              </a:xfrm>
              <a:custGeom>
                <a:avLst/>
                <a:gdLst>
                  <a:gd name="connsiteX0" fmla="*/ 199497 w 331788"/>
                  <a:gd name="connsiteY0" fmla="*/ 265112 h 331787"/>
                  <a:gd name="connsiteX1" fmla="*/ 209798 w 331788"/>
                  <a:gd name="connsiteY1" fmla="*/ 279217 h 331787"/>
                  <a:gd name="connsiteX2" fmla="*/ 238126 w 331788"/>
                  <a:gd name="connsiteY2" fmla="*/ 315118 h 331787"/>
                  <a:gd name="connsiteX3" fmla="*/ 166018 w 331788"/>
                  <a:gd name="connsiteY3" fmla="*/ 331787 h 331787"/>
                  <a:gd name="connsiteX4" fmla="*/ 122238 w 331788"/>
                  <a:gd name="connsiteY4" fmla="*/ 325376 h 331787"/>
                  <a:gd name="connsiteX5" fmla="*/ 199497 w 331788"/>
                  <a:gd name="connsiteY5" fmla="*/ 265112 h 331787"/>
                  <a:gd name="connsiteX6" fmla="*/ 190500 w 331788"/>
                  <a:gd name="connsiteY6" fmla="*/ 228600 h 331787"/>
                  <a:gd name="connsiteX7" fmla="*/ 201490 w 331788"/>
                  <a:gd name="connsiteY7" fmla="*/ 228600 h 331787"/>
                  <a:gd name="connsiteX8" fmla="*/ 206375 w 331788"/>
                  <a:gd name="connsiteY8" fmla="*/ 236394 h 331787"/>
                  <a:gd name="connsiteX9" fmla="*/ 200269 w 331788"/>
                  <a:gd name="connsiteY9" fmla="*/ 242888 h 331787"/>
                  <a:gd name="connsiteX10" fmla="*/ 190500 w 331788"/>
                  <a:gd name="connsiteY10" fmla="*/ 228600 h 331787"/>
                  <a:gd name="connsiteX11" fmla="*/ 146452 w 331788"/>
                  <a:gd name="connsiteY11" fmla="*/ 228600 h 331787"/>
                  <a:gd name="connsiteX12" fmla="*/ 164590 w 331788"/>
                  <a:gd name="connsiteY12" fmla="*/ 229897 h 331787"/>
                  <a:gd name="connsiteX13" fmla="*/ 165885 w 331788"/>
                  <a:gd name="connsiteY13" fmla="*/ 229897 h 331787"/>
                  <a:gd name="connsiteX14" fmla="*/ 173659 w 331788"/>
                  <a:gd name="connsiteY14" fmla="*/ 229897 h 331787"/>
                  <a:gd name="connsiteX15" fmla="*/ 190501 w 331788"/>
                  <a:gd name="connsiteY15" fmla="*/ 253240 h 331787"/>
                  <a:gd name="connsiteX16" fmla="*/ 103699 w 331788"/>
                  <a:gd name="connsiteY16" fmla="*/ 320675 h 331787"/>
                  <a:gd name="connsiteX17" fmla="*/ 77788 w 331788"/>
                  <a:gd name="connsiteY17" fmla="*/ 306410 h 331787"/>
                  <a:gd name="connsiteX18" fmla="*/ 112768 w 331788"/>
                  <a:gd name="connsiteY18" fmla="*/ 244162 h 331787"/>
                  <a:gd name="connsiteX19" fmla="*/ 121837 w 331788"/>
                  <a:gd name="connsiteY19" fmla="*/ 245459 h 331787"/>
                  <a:gd name="connsiteX20" fmla="*/ 146452 w 331788"/>
                  <a:gd name="connsiteY20" fmla="*/ 228600 h 331787"/>
                  <a:gd name="connsiteX21" fmla="*/ 323851 w 331788"/>
                  <a:gd name="connsiteY21" fmla="*/ 217487 h 331787"/>
                  <a:gd name="connsiteX22" fmla="*/ 249631 w 331788"/>
                  <a:gd name="connsiteY22" fmla="*/ 307975 h 331787"/>
                  <a:gd name="connsiteX23" fmla="*/ 207963 w 331788"/>
                  <a:gd name="connsiteY23" fmla="*/ 253682 h 331787"/>
                  <a:gd name="connsiteX24" fmla="*/ 218380 w 331788"/>
                  <a:gd name="connsiteY24" fmla="*/ 243341 h 331787"/>
                  <a:gd name="connsiteX25" fmla="*/ 227495 w 331788"/>
                  <a:gd name="connsiteY25" fmla="*/ 244634 h 331787"/>
                  <a:gd name="connsiteX26" fmla="*/ 253537 w 331788"/>
                  <a:gd name="connsiteY26" fmla="*/ 225243 h 331787"/>
                  <a:gd name="connsiteX27" fmla="*/ 323851 w 331788"/>
                  <a:gd name="connsiteY27" fmla="*/ 217487 h 331787"/>
                  <a:gd name="connsiteX28" fmla="*/ 3175 w 331788"/>
                  <a:gd name="connsiteY28" fmla="*/ 196850 h 331787"/>
                  <a:gd name="connsiteX29" fmla="*/ 93642 w 331788"/>
                  <a:gd name="connsiteY29" fmla="*/ 222902 h 331787"/>
                  <a:gd name="connsiteX30" fmla="*/ 100013 w 331788"/>
                  <a:gd name="connsiteY30" fmla="*/ 235927 h 331787"/>
                  <a:gd name="connsiteX31" fmla="*/ 65610 w 331788"/>
                  <a:gd name="connsiteY31" fmla="*/ 298450 h 331787"/>
                  <a:gd name="connsiteX32" fmla="*/ 3175 w 331788"/>
                  <a:gd name="connsiteY32" fmla="*/ 196850 h 331787"/>
                  <a:gd name="connsiteX33" fmla="*/ 146517 w 331788"/>
                  <a:gd name="connsiteY33" fmla="*/ 192087 h 331787"/>
                  <a:gd name="connsiteX34" fmla="*/ 163513 w 331788"/>
                  <a:gd name="connsiteY34" fmla="*/ 215900 h 331787"/>
                  <a:gd name="connsiteX35" fmla="*/ 147825 w 331788"/>
                  <a:gd name="connsiteY35" fmla="*/ 214577 h 331787"/>
                  <a:gd name="connsiteX36" fmla="*/ 141288 w 331788"/>
                  <a:gd name="connsiteY36" fmla="*/ 200025 h 331787"/>
                  <a:gd name="connsiteX37" fmla="*/ 146517 w 331788"/>
                  <a:gd name="connsiteY37" fmla="*/ 192087 h 331787"/>
                  <a:gd name="connsiteX38" fmla="*/ 277877 w 331788"/>
                  <a:gd name="connsiteY38" fmla="*/ 160337 h 331787"/>
                  <a:gd name="connsiteX39" fmla="*/ 314326 w 331788"/>
                  <a:gd name="connsiteY39" fmla="*/ 204624 h 331787"/>
                  <a:gd name="connsiteX40" fmla="*/ 253143 w 331788"/>
                  <a:gd name="connsiteY40" fmla="*/ 211137 h 331787"/>
                  <a:gd name="connsiteX41" fmla="*/ 249238 w 331788"/>
                  <a:gd name="connsiteY41" fmla="*/ 203322 h 331787"/>
                  <a:gd name="connsiteX42" fmla="*/ 277877 w 331788"/>
                  <a:gd name="connsiteY42" fmla="*/ 160337 h 331787"/>
                  <a:gd name="connsiteX43" fmla="*/ 290513 w 331788"/>
                  <a:gd name="connsiteY43" fmla="*/ 153987 h 331787"/>
                  <a:gd name="connsiteX44" fmla="*/ 331788 w 331788"/>
                  <a:gd name="connsiteY44" fmla="*/ 167061 h 331787"/>
                  <a:gd name="connsiteX45" fmla="*/ 329125 w 331788"/>
                  <a:gd name="connsiteY45" fmla="*/ 198437 h 331787"/>
                  <a:gd name="connsiteX46" fmla="*/ 290513 w 331788"/>
                  <a:gd name="connsiteY46" fmla="*/ 153987 h 331787"/>
                  <a:gd name="connsiteX47" fmla="*/ 113341 w 331788"/>
                  <a:gd name="connsiteY47" fmla="*/ 139700 h 331787"/>
                  <a:gd name="connsiteX48" fmla="*/ 130085 w 331788"/>
                  <a:gd name="connsiteY48" fmla="*/ 169324 h 331787"/>
                  <a:gd name="connsiteX49" fmla="*/ 136525 w 331788"/>
                  <a:gd name="connsiteY49" fmla="*/ 178340 h 331787"/>
                  <a:gd name="connsiteX50" fmla="*/ 128797 w 331788"/>
                  <a:gd name="connsiteY50" fmla="*/ 191219 h 331787"/>
                  <a:gd name="connsiteX51" fmla="*/ 121069 w 331788"/>
                  <a:gd name="connsiteY51" fmla="*/ 189932 h 331787"/>
                  <a:gd name="connsiteX52" fmla="*/ 95310 w 331788"/>
                  <a:gd name="connsiteY52" fmla="*/ 207963 h 331787"/>
                  <a:gd name="connsiteX53" fmla="*/ 1288 w 331788"/>
                  <a:gd name="connsiteY53" fmla="*/ 179628 h 331787"/>
                  <a:gd name="connsiteX54" fmla="*/ 0 w 331788"/>
                  <a:gd name="connsiteY54" fmla="*/ 165460 h 331787"/>
                  <a:gd name="connsiteX55" fmla="*/ 1288 w 331788"/>
                  <a:gd name="connsiteY55" fmla="*/ 151292 h 331787"/>
                  <a:gd name="connsiteX56" fmla="*/ 113341 w 331788"/>
                  <a:gd name="connsiteY56" fmla="*/ 139700 h 331787"/>
                  <a:gd name="connsiteX57" fmla="*/ 186315 w 331788"/>
                  <a:gd name="connsiteY57" fmla="*/ 138112 h 331787"/>
                  <a:gd name="connsiteX58" fmla="*/ 268288 w 331788"/>
                  <a:gd name="connsiteY58" fmla="*/ 149780 h 331787"/>
                  <a:gd name="connsiteX59" fmla="*/ 238829 w 331788"/>
                  <a:gd name="connsiteY59" fmla="*/ 193860 h 331787"/>
                  <a:gd name="connsiteX60" fmla="*/ 227301 w 331788"/>
                  <a:gd name="connsiteY60" fmla="*/ 191267 h 331787"/>
                  <a:gd name="connsiteX61" fmla="*/ 200404 w 331788"/>
                  <a:gd name="connsiteY61" fmla="*/ 214604 h 331787"/>
                  <a:gd name="connsiteX62" fmla="*/ 179911 w 331788"/>
                  <a:gd name="connsiteY62" fmla="*/ 215900 h 331787"/>
                  <a:gd name="connsiteX63" fmla="*/ 155575 w 331788"/>
                  <a:gd name="connsiteY63" fmla="*/ 179599 h 331787"/>
                  <a:gd name="connsiteX64" fmla="*/ 173507 w 331788"/>
                  <a:gd name="connsiteY64" fmla="*/ 154966 h 331787"/>
                  <a:gd name="connsiteX65" fmla="*/ 186315 w 331788"/>
                  <a:gd name="connsiteY65" fmla="*/ 138112 h 331787"/>
                  <a:gd name="connsiteX66" fmla="*/ 168276 w 331788"/>
                  <a:gd name="connsiteY66" fmla="*/ 138112 h 331787"/>
                  <a:gd name="connsiteX67" fmla="*/ 161661 w 331788"/>
                  <a:gd name="connsiteY67" fmla="*/ 145566 h 331787"/>
                  <a:gd name="connsiteX68" fmla="*/ 145786 w 331788"/>
                  <a:gd name="connsiteY68" fmla="*/ 166687 h 331787"/>
                  <a:gd name="connsiteX69" fmla="*/ 141817 w 331788"/>
                  <a:gd name="connsiteY69" fmla="*/ 161718 h 331787"/>
                  <a:gd name="connsiteX70" fmla="*/ 128588 w 331788"/>
                  <a:gd name="connsiteY70" fmla="*/ 139354 h 331787"/>
                  <a:gd name="connsiteX71" fmla="*/ 168276 w 331788"/>
                  <a:gd name="connsiteY71" fmla="*/ 138112 h 331787"/>
                  <a:gd name="connsiteX72" fmla="*/ 220028 w 331788"/>
                  <a:gd name="connsiteY72" fmla="*/ 103187 h 331787"/>
                  <a:gd name="connsiteX73" fmla="*/ 232728 w 331788"/>
                  <a:gd name="connsiteY73" fmla="*/ 105784 h 331787"/>
                  <a:gd name="connsiteX74" fmla="*/ 237808 w 331788"/>
                  <a:gd name="connsiteY74" fmla="*/ 105784 h 331787"/>
                  <a:gd name="connsiteX75" fmla="*/ 246698 w 331788"/>
                  <a:gd name="connsiteY75" fmla="*/ 118773 h 331787"/>
                  <a:gd name="connsiteX76" fmla="*/ 255588 w 331788"/>
                  <a:gd name="connsiteY76" fmla="*/ 131762 h 331787"/>
                  <a:gd name="connsiteX77" fmla="*/ 198438 w 331788"/>
                  <a:gd name="connsiteY77" fmla="*/ 125267 h 331787"/>
                  <a:gd name="connsiteX78" fmla="*/ 220028 w 331788"/>
                  <a:gd name="connsiteY78" fmla="*/ 103187 h 331787"/>
                  <a:gd name="connsiteX79" fmla="*/ 317236 w 331788"/>
                  <a:gd name="connsiteY79" fmla="*/ 98425 h 331787"/>
                  <a:gd name="connsiteX80" fmla="*/ 331788 w 331788"/>
                  <a:gd name="connsiteY80" fmla="*/ 152400 h 331787"/>
                  <a:gd name="connsiteX81" fmla="*/ 292100 w 331788"/>
                  <a:gd name="connsiteY81" fmla="*/ 140552 h 331787"/>
                  <a:gd name="connsiteX82" fmla="*/ 317236 w 331788"/>
                  <a:gd name="connsiteY82" fmla="*/ 98425 h 331787"/>
                  <a:gd name="connsiteX83" fmla="*/ 286068 w 331788"/>
                  <a:gd name="connsiteY83" fmla="*/ 52387 h 331787"/>
                  <a:gd name="connsiteX84" fmla="*/ 309563 w 331788"/>
                  <a:gd name="connsiteY84" fmla="*/ 84748 h 331787"/>
                  <a:gd name="connsiteX85" fmla="*/ 278236 w 331788"/>
                  <a:gd name="connsiteY85" fmla="*/ 136525 h 331787"/>
                  <a:gd name="connsiteX86" fmla="*/ 276931 w 331788"/>
                  <a:gd name="connsiteY86" fmla="*/ 136525 h 331787"/>
                  <a:gd name="connsiteX87" fmla="*/ 258657 w 331788"/>
                  <a:gd name="connsiteY87" fmla="*/ 110636 h 331787"/>
                  <a:gd name="connsiteX88" fmla="*/ 250825 w 331788"/>
                  <a:gd name="connsiteY88" fmla="*/ 98986 h 331787"/>
                  <a:gd name="connsiteX89" fmla="*/ 259962 w 331788"/>
                  <a:gd name="connsiteY89" fmla="*/ 78275 h 331787"/>
                  <a:gd name="connsiteX90" fmla="*/ 258657 w 331788"/>
                  <a:gd name="connsiteY90" fmla="*/ 70509 h 331787"/>
                  <a:gd name="connsiteX91" fmla="*/ 286068 w 331788"/>
                  <a:gd name="connsiteY91" fmla="*/ 52387 h 331787"/>
                  <a:gd name="connsiteX92" fmla="*/ 73025 w 331788"/>
                  <a:gd name="connsiteY92" fmla="*/ 28575 h 331787"/>
                  <a:gd name="connsiteX93" fmla="*/ 107950 w 331788"/>
                  <a:gd name="connsiteY93" fmla="*/ 126377 h 331787"/>
                  <a:gd name="connsiteX94" fmla="*/ 3175 w 331788"/>
                  <a:gd name="connsiteY94" fmla="*/ 138113 h 331787"/>
                  <a:gd name="connsiteX95" fmla="*/ 73025 w 331788"/>
                  <a:gd name="connsiteY95" fmla="*/ 28575 h 331787"/>
                  <a:gd name="connsiteX96" fmla="*/ 203200 w 331788"/>
                  <a:gd name="connsiteY96" fmla="*/ 4762 h 331787"/>
                  <a:gd name="connsiteX97" fmla="*/ 274638 w 331788"/>
                  <a:gd name="connsiteY97" fmla="*/ 41817 h 331787"/>
                  <a:gd name="connsiteX98" fmla="*/ 251258 w 331788"/>
                  <a:gd name="connsiteY98" fmla="*/ 57150 h 331787"/>
                  <a:gd name="connsiteX99" fmla="*/ 233074 w 331788"/>
                  <a:gd name="connsiteY99" fmla="*/ 50761 h 331787"/>
                  <a:gd name="connsiteX100" fmla="*/ 225281 w 331788"/>
                  <a:gd name="connsiteY100" fmla="*/ 52039 h 331787"/>
                  <a:gd name="connsiteX101" fmla="*/ 203200 w 331788"/>
                  <a:gd name="connsiteY101" fmla="*/ 4762 h 331787"/>
                  <a:gd name="connsiteX102" fmla="*/ 165260 w 331788"/>
                  <a:gd name="connsiteY102" fmla="*/ 0 h 331787"/>
                  <a:gd name="connsiteX103" fmla="*/ 185786 w 331788"/>
                  <a:gd name="connsiteY103" fmla="*/ 1290 h 331787"/>
                  <a:gd name="connsiteX104" fmla="*/ 212725 w 331788"/>
                  <a:gd name="connsiteY104" fmla="*/ 59333 h 331787"/>
                  <a:gd name="connsiteX105" fmla="*/ 205028 w 331788"/>
                  <a:gd name="connsiteY105" fmla="*/ 77390 h 331787"/>
                  <a:gd name="connsiteX106" fmla="*/ 208876 w 331788"/>
                  <a:gd name="connsiteY106" fmla="*/ 91579 h 331787"/>
                  <a:gd name="connsiteX107" fmla="*/ 179371 w 331788"/>
                  <a:gd name="connsiteY107" fmla="*/ 122535 h 331787"/>
                  <a:gd name="connsiteX108" fmla="*/ 176806 w 331788"/>
                  <a:gd name="connsiteY108" fmla="*/ 122535 h 331787"/>
                  <a:gd name="connsiteX109" fmla="*/ 122927 w 331788"/>
                  <a:gd name="connsiteY109" fmla="*/ 123825 h 331787"/>
                  <a:gd name="connsiteX110" fmla="*/ 85725 w 331788"/>
                  <a:gd name="connsiteY110" fmla="*/ 20637 h 331787"/>
                  <a:gd name="connsiteX111" fmla="*/ 165260 w 331788"/>
                  <a:gd name="connsiteY111" fmla="*/ 0 h 33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31788" h="331787">
                    <a:moveTo>
                      <a:pt x="199497" y="265112"/>
                    </a:moveTo>
                    <a:cubicBezTo>
                      <a:pt x="203360" y="270241"/>
                      <a:pt x="205935" y="274088"/>
                      <a:pt x="209798" y="279217"/>
                    </a:cubicBezTo>
                    <a:cubicBezTo>
                      <a:pt x="222674" y="295885"/>
                      <a:pt x="231688" y="307425"/>
                      <a:pt x="238126" y="315118"/>
                    </a:cubicBezTo>
                    <a:cubicBezTo>
                      <a:pt x="216236" y="325376"/>
                      <a:pt x="191771" y="331787"/>
                      <a:pt x="166018" y="331787"/>
                    </a:cubicBezTo>
                    <a:cubicBezTo>
                      <a:pt x="150566" y="331787"/>
                      <a:pt x="136402" y="329223"/>
                      <a:pt x="122238" y="325376"/>
                    </a:cubicBezTo>
                    <a:cubicBezTo>
                      <a:pt x="141553" y="312554"/>
                      <a:pt x="169881" y="293321"/>
                      <a:pt x="199497" y="265112"/>
                    </a:cubicBezTo>
                    <a:close/>
                    <a:moveTo>
                      <a:pt x="190500" y="228600"/>
                    </a:moveTo>
                    <a:cubicBezTo>
                      <a:pt x="194163" y="228600"/>
                      <a:pt x="197827" y="228600"/>
                      <a:pt x="201490" y="228600"/>
                    </a:cubicBezTo>
                    <a:cubicBezTo>
                      <a:pt x="202712" y="231198"/>
                      <a:pt x="203933" y="233796"/>
                      <a:pt x="206375" y="236394"/>
                    </a:cubicBezTo>
                    <a:cubicBezTo>
                      <a:pt x="203933" y="237693"/>
                      <a:pt x="201490" y="240290"/>
                      <a:pt x="200269" y="242888"/>
                    </a:cubicBezTo>
                    <a:cubicBezTo>
                      <a:pt x="196606" y="237693"/>
                      <a:pt x="194163" y="233796"/>
                      <a:pt x="190500" y="228600"/>
                    </a:cubicBezTo>
                    <a:close/>
                    <a:moveTo>
                      <a:pt x="146452" y="228600"/>
                    </a:moveTo>
                    <a:cubicBezTo>
                      <a:pt x="152930" y="228600"/>
                      <a:pt x="159408" y="229897"/>
                      <a:pt x="164590" y="229897"/>
                    </a:cubicBezTo>
                    <a:cubicBezTo>
                      <a:pt x="164590" y="229897"/>
                      <a:pt x="164590" y="229897"/>
                      <a:pt x="165885" y="229897"/>
                    </a:cubicBezTo>
                    <a:cubicBezTo>
                      <a:pt x="168477" y="229897"/>
                      <a:pt x="171068" y="229897"/>
                      <a:pt x="173659" y="229897"/>
                    </a:cubicBezTo>
                    <a:cubicBezTo>
                      <a:pt x="178841" y="237678"/>
                      <a:pt x="185319" y="245459"/>
                      <a:pt x="190501" y="253240"/>
                    </a:cubicBezTo>
                    <a:cubicBezTo>
                      <a:pt x="156817" y="286958"/>
                      <a:pt x="123132" y="309004"/>
                      <a:pt x="103699" y="320675"/>
                    </a:cubicBezTo>
                    <a:cubicBezTo>
                      <a:pt x="94630" y="316785"/>
                      <a:pt x="85561" y="311597"/>
                      <a:pt x="77788" y="306410"/>
                    </a:cubicBezTo>
                    <a:cubicBezTo>
                      <a:pt x="84266" y="293442"/>
                      <a:pt x="97221" y="271396"/>
                      <a:pt x="112768" y="244162"/>
                    </a:cubicBezTo>
                    <a:cubicBezTo>
                      <a:pt x="115359" y="245459"/>
                      <a:pt x="117950" y="245459"/>
                      <a:pt x="121837" y="245459"/>
                    </a:cubicBezTo>
                    <a:cubicBezTo>
                      <a:pt x="132201" y="245459"/>
                      <a:pt x="142566" y="238975"/>
                      <a:pt x="146452" y="228600"/>
                    </a:cubicBezTo>
                    <a:close/>
                    <a:moveTo>
                      <a:pt x="323851" y="217487"/>
                    </a:moveTo>
                    <a:cubicBezTo>
                      <a:pt x="310830" y="256268"/>
                      <a:pt x="284788" y="287292"/>
                      <a:pt x="249631" y="307975"/>
                    </a:cubicBezTo>
                    <a:cubicBezTo>
                      <a:pt x="240516" y="295048"/>
                      <a:pt x="224890" y="275658"/>
                      <a:pt x="207963" y="253682"/>
                    </a:cubicBezTo>
                    <a:cubicBezTo>
                      <a:pt x="211869" y="249804"/>
                      <a:pt x="214474" y="247219"/>
                      <a:pt x="218380" y="243341"/>
                    </a:cubicBezTo>
                    <a:cubicBezTo>
                      <a:pt x="220984" y="244634"/>
                      <a:pt x="223588" y="244634"/>
                      <a:pt x="227495" y="244634"/>
                    </a:cubicBezTo>
                    <a:cubicBezTo>
                      <a:pt x="239214" y="244634"/>
                      <a:pt x="250933" y="236878"/>
                      <a:pt x="253537" y="225243"/>
                    </a:cubicBezTo>
                    <a:cubicBezTo>
                      <a:pt x="280881" y="222658"/>
                      <a:pt x="304319" y="220073"/>
                      <a:pt x="323851" y="217487"/>
                    </a:cubicBezTo>
                    <a:close/>
                    <a:moveTo>
                      <a:pt x="3175" y="196850"/>
                    </a:moveTo>
                    <a:cubicBezTo>
                      <a:pt x="23562" y="204666"/>
                      <a:pt x="55417" y="215086"/>
                      <a:pt x="93642" y="222902"/>
                    </a:cubicBezTo>
                    <a:cubicBezTo>
                      <a:pt x="94916" y="228112"/>
                      <a:pt x="96190" y="232019"/>
                      <a:pt x="100013" y="235927"/>
                    </a:cubicBezTo>
                    <a:cubicBezTo>
                      <a:pt x="84723" y="261978"/>
                      <a:pt x="71981" y="284122"/>
                      <a:pt x="65610" y="298450"/>
                    </a:cubicBezTo>
                    <a:cubicBezTo>
                      <a:pt x="33755" y="273702"/>
                      <a:pt x="10820" y="237230"/>
                      <a:pt x="3175" y="196850"/>
                    </a:cubicBezTo>
                    <a:close/>
                    <a:moveTo>
                      <a:pt x="146517" y="192087"/>
                    </a:moveTo>
                    <a:cubicBezTo>
                      <a:pt x="151747" y="200025"/>
                      <a:pt x="156976" y="207963"/>
                      <a:pt x="163513" y="215900"/>
                    </a:cubicBezTo>
                    <a:cubicBezTo>
                      <a:pt x="158284" y="215900"/>
                      <a:pt x="153054" y="214577"/>
                      <a:pt x="147825" y="214577"/>
                    </a:cubicBezTo>
                    <a:cubicBezTo>
                      <a:pt x="147825" y="209286"/>
                      <a:pt x="145210" y="203994"/>
                      <a:pt x="141288" y="200025"/>
                    </a:cubicBezTo>
                    <a:cubicBezTo>
                      <a:pt x="142595" y="197379"/>
                      <a:pt x="145210" y="194733"/>
                      <a:pt x="146517" y="192087"/>
                    </a:cubicBezTo>
                    <a:close/>
                    <a:moveTo>
                      <a:pt x="277877" y="160337"/>
                    </a:moveTo>
                    <a:cubicBezTo>
                      <a:pt x="290894" y="175968"/>
                      <a:pt x="302610" y="190296"/>
                      <a:pt x="314326" y="204624"/>
                    </a:cubicBezTo>
                    <a:cubicBezTo>
                      <a:pt x="297403" y="205927"/>
                      <a:pt x="276575" y="208532"/>
                      <a:pt x="253143" y="211137"/>
                    </a:cubicBezTo>
                    <a:cubicBezTo>
                      <a:pt x="251842" y="207230"/>
                      <a:pt x="251842" y="204624"/>
                      <a:pt x="249238" y="203322"/>
                    </a:cubicBezTo>
                    <a:cubicBezTo>
                      <a:pt x="259652" y="188994"/>
                      <a:pt x="270066" y="174665"/>
                      <a:pt x="277877" y="160337"/>
                    </a:cubicBezTo>
                    <a:close/>
                    <a:moveTo>
                      <a:pt x="290513" y="153987"/>
                    </a:moveTo>
                    <a:cubicBezTo>
                      <a:pt x="306490" y="159216"/>
                      <a:pt x="321136" y="163139"/>
                      <a:pt x="331788" y="167061"/>
                    </a:cubicBezTo>
                    <a:cubicBezTo>
                      <a:pt x="331788" y="178827"/>
                      <a:pt x="330457" y="187978"/>
                      <a:pt x="329125" y="198437"/>
                    </a:cubicBezTo>
                    <a:cubicBezTo>
                      <a:pt x="317142" y="185364"/>
                      <a:pt x="303828" y="170983"/>
                      <a:pt x="290513" y="153987"/>
                    </a:cubicBezTo>
                    <a:close/>
                    <a:moveTo>
                      <a:pt x="113341" y="139700"/>
                    </a:moveTo>
                    <a:cubicBezTo>
                      <a:pt x="118493" y="150004"/>
                      <a:pt x="124933" y="160307"/>
                      <a:pt x="130085" y="169324"/>
                    </a:cubicBezTo>
                    <a:cubicBezTo>
                      <a:pt x="132661" y="171900"/>
                      <a:pt x="135237" y="175764"/>
                      <a:pt x="136525" y="178340"/>
                    </a:cubicBezTo>
                    <a:cubicBezTo>
                      <a:pt x="133949" y="183492"/>
                      <a:pt x="131373" y="187356"/>
                      <a:pt x="128797" y="191219"/>
                    </a:cubicBezTo>
                    <a:cubicBezTo>
                      <a:pt x="126221" y="189932"/>
                      <a:pt x="123645" y="189932"/>
                      <a:pt x="121069" y="189932"/>
                    </a:cubicBezTo>
                    <a:cubicBezTo>
                      <a:pt x="109478" y="189932"/>
                      <a:pt x="99174" y="197659"/>
                      <a:pt x="95310" y="207963"/>
                    </a:cubicBezTo>
                    <a:cubicBezTo>
                      <a:pt x="52807" y="200235"/>
                      <a:pt x="19320" y="187356"/>
                      <a:pt x="1288" y="179628"/>
                    </a:cubicBezTo>
                    <a:cubicBezTo>
                      <a:pt x="0" y="174476"/>
                      <a:pt x="0" y="170612"/>
                      <a:pt x="0" y="165460"/>
                    </a:cubicBezTo>
                    <a:cubicBezTo>
                      <a:pt x="0" y="160307"/>
                      <a:pt x="0" y="156444"/>
                      <a:pt x="1288" y="151292"/>
                    </a:cubicBezTo>
                    <a:cubicBezTo>
                      <a:pt x="23183" y="147428"/>
                      <a:pt x="64399" y="142276"/>
                      <a:pt x="113341" y="139700"/>
                    </a:cubicBezTo>
                    <a:close/>
                    <a:moveTo>
                      <a:pt x="186315" y="138112"/>
                    </a:moveTo>
                    <a:cubicBezTo>
                      <a:pt x="215774" y="139408"/>
                      <a:pt x="243952" y="143298"/>
                      <a:pt x="268288" y="149780"/>
                    </a:cubicBezTo>
                    <a:cubicBezTo>
                      <a:pt x="259322" y="164042"/>
                      <a:pt x="249076" y="179599"/>
                      <a:pt x="238829" y="193860"/>
                    </a:cubicBezTo>
                    <a:cubicBezTo>
                      <a:pt x="234986" y="192564"/>
                      <a:pt x="231144" y="191267"/>
                      <a:pt x="227301" y="191267"/>
                    </a:cubicBezTo>
                    <a:cubicBezTo>
                      <a:pt x="213212" y="191267"/>
                      <a:pt x="201685" y="201639"/>
                      <a:pt x="200404" y="214604"/>
                    </a:cubicBezTo>
                    <a:cubicBezTo>
                      <a:pt x="194000" y="214604"/>
                      <a:pt x="186315" y="214604"/>
                      <a:pt x="179911" y="215900"/>
                    </a:cubicBezTo>
                    <a:cubicBezTo>
                      <a:pt x="170945" y="202936"/>
                      <a:pt x="163260" y="191267"/>
                      <a:pt x="155575" y="179599"/>
                    </a:cubicBezTo>
                    <a:cubicBezTo>
                      <a:pt x="160698" y="171820"/>
                      <a:pt x="167102" y="162745"/>
                      <a:pt x="173507" y="154966"/>
                    </a:cubicBezTo>
                    <a:cubicBezTo>
                      <a:pt x="177349" y="148483"/>
                      <a:pt x="182472" y="143298"/>
                      <a:pt x="186315" y="138112"/>
                    </a:cubicBezTo>
                    <a:close/>
                    <a:moveTo>
                      <a:pt x="168276" y="138112"/>
                    </a:moveTo>
                    <a:cubicBezTo>
                      <a:pt x="165630" y="140597"/>
                      <a:pt x="164307" y="143081"/>
                      <a:pt x="161661" y="145566"/>
                    </a:cubicBezTo>
                    <a:cubicBezTo>
                      <a:pt x="156370" y="153020"/>
                      <a:pt x="151078" y="159232"/>
                      <a:pt x="145786" y="166687"/>
                    </a:cubicBezTo>
                    <a:cubicBezTo>
                      <a:pt x="144463" y="165445"/>
                      <a:pt x="143140" y="162960"/>
                      <a:pt x="141817" y="161718"/>
                    </a:cubicBezTo>
                    <a:cubicBezTo>
                      <a:pt x="137849" y="154263"/>
                      <a:pt x="132557" y="146808"/>
                      <a:pt x="128588" y="139354"/>
                    </a:cubicBezTo>
                    <a:cubicBezTo>
                      <a:pt x="141817" y="139354"/>
                      <a:pt x="155047" y="138112"/>
                      <a:pt x="168276" y="138112"/>
                    </a:cubicBezTo>
                    <a:close/>
                    <a:moveTo>
                      <a:pt x="220028" y="103187"/>
                    </a:moveTo>
                    <a:cubicBezTo>
                      <a:pt x="223838" y="104486"/>
                      <a:pt x="227648" y="105784"/>
                      <a:pt x="232728" y="105784"/>
                    </a:cubicBezTo>
                    <a:cubicBezTo>
                      <a:pt x="233998" y="105784"/>
                      <a:pt x="236538" y="105784"/>
                      <a:pt x="237808" y="105784"/>
                    </a:cubicBezTo>
                    <a:cubicBezTo>
                      <a:pt x="241618" y="109681"/>
                      <a:pt x="244158" y="114877"/>
                      <a:pt x="246698" y="118773"/>
                    </a:cubicBezTo>
                    <a:cubicBezTo>
                      <a:pt x="249238" y="122670"/>
                      <a:pt x="253048" y="127865"/>
                      <a:pt x="255588" y="131762"/>
                    </a:cubicBezTo>
                    <a:cubicBezTo>
                      <a:pt x="237808" y="129164"/>
                      <a:pt x="218758" y="126566"/>
                      <a:pt x="198438" y="125267"/>
                    </a:cubicBezTo>
                    <a:cubicBezTo>
                      <a:pt x="206058" y="117474"/>
                      <a:pt x="213678" y="109681"/>
                      <a:pt x="220028" y="103187"/>
                    </a:cubicBezTo>
                    <a:close/>
                    <a:moveTo>
                      <a:pt x="317236" y="98425"/>
                    </a:moveTo>
                    <a:cubicBezTo>
                      <a:pt x="325173" y="115539"/>
                      <a:pt x="329142" y="133969"/>
                      <a:pt x="331788" y="152400"/>
                    </a:cubicBezTo>
                    <a:cubicBezTo>
                      <a:pt x="319882" y="148450"/>
                      <a:pt x="306652" y="144501"/>
                      <a:pt x="292100" y="140552"/>
                    </a:cubicBezTo>
                    <a:cubicBezTo>
                      <a:pt x="301361" y="124754"/>
                      <a:pt x="310621" y="111589"/>
                      <a:pt x="317236" y="98425"/>
                    </a:cubicBezTo>
                    <a:close/>
                    <a:moveTo>
                      <a:pt x="286068" y="52387"/>
                    </a:moveTo>
                    <a:cubicBezTo>
                      <a:pt x="295205" y="61448"/>
                      <a:pt x="303037" y="71803"/>
                      <a:pt x="309563" y="84748"/>
                    </a:cubicBezTo>
                    <a:cubicBezTo>
                      <a:pt x="301731" y="98986"/>
                      <a:pt x="289984" y="117108"/>
                      <a:pt x="278236" y="136525"/>
                    </a:cubicBezTo>
                    <a:cubicBezTo>
                      <a:pt x="278236" y="136525"/>
                      <a:pt x="276931" y="136525"/>
                      <a:pt x="276931" y="136525"/>
                    </a:cubicBezTo>
                    <a:cubicBezTo>
                      <a:pt x="270404" y="127464"/>
                      <a:pt x="265183" y="119697"/>
                      <a:pt x="258657" y="110636"/>
                    </a:cubicBezTo>
                    <a:cubicBezTo>
                      <a:pt x="256046" y="106753"/>
                      <a:pt x="253436" y="102870"/>
                      <a:pt x="250825" y="98986"/>
                    </a:cubicBezTo>
                    <a:cubicBezTo>
                      <a:pt x="256046" y="93809"/>
                      <a:pt x="259962" y="86042"/>
                      <a:pt x="259962" y="78275"/>
                    </a:cubicBezTo>
                    <a:cubicBezTo>
                      <a:pt x="259962" y="75687"/>
                      <a:pt x="259962" y="73098"/>
                      <a:pt x="258657" y="70509"/>
                    </a:cubicBezTo>
                    <a:cubicBezTo>
                      <a:pt x="269099" y="62742"/>
                      <a:pt x="278236" y="57564"/>
                      <a:pt x="286068" y="52387"/>
                    </a:cubicBezTo>
                    <a:close/>
                    <a:moveTo>
                      <a:pt x="73025" y="28575"/>
                    </a:moveTo>
                    <a:cubicBezTo>
                      <a:pt x="79493" y="54655"/>
                      <a:pt x="92428" y="92472"/>
                      <a:pt x="107950" y="126377"/>
                    </a:cubicBezTo>
                    <a:cubicBezTo>
                      <a:pt x="63970" y="128985"/>
                      <a:pt x="25165" y="134201"/>
                      <a:pt x="3175" y="138113"/>
                    </a:cubicBezTo>
                    <a:cubicBezTo>
                      <a:pt x="10936" y="92472"/>
                      <a:pt x="36806" y="53351"/>
                      <a:pt x="73025" y="28575"/>
                    </a:cubicBezTo>
                    <a:close/>
                    <a:moveTo>
                      <a:pt x="203200" y="4762"/>
                    </a:moveTo>
                    <a:cubicBezTo>
                      <a:pt x="230476" y="11151"/>
                      <a:pt x="255155" y="23928"/>
                      <a:pt x="274638" y="41817"/>
                    </a:cubicBezTo>
                    <a:cubicBezTo>
                      <a:pt x="268144" y="45650"/>
                      <a:pt x="260350" y="52039"/>
                      <a:pt x="251258" y="57150"/>
                    </a:cubicBezTo>
                    <a:cubicBezTo>
                      <a:pt x="246063" y="53316"/>
                      <a:pt x="239568" y="50761"/>
                      <a:pt x="233074" y="50761"/>
                    </a:cubicBezTo>
                    <a:cubicBezTo>
                      <a:pt x="230476" y="50761"/>
                      <a:pt x="227879" y="50761"/>
                      <a:pt x="225281" y="52039"/>
                    </a:cubicBezTo>
                    <a:cubicBezTo>
                      <a:pt x="216189" y="34150"/>
                      <a:pt x="208395" y="17539"/>
                      <a:pt x="203200" y="4762"/>
                    </a:cubicBezTo>
                    <a:close/>
                    <a:moveTo>
                      <a:pt x="165260" y="0"/>
                    </a:moveTo>
                    <a:cubicBezTo>
                      <a:pt x="172957" y="0"/>
                      <a:pt x="179371" y="0"/>
                      <a:pt x="185786" y="1290"/>
                    </a:cubicBezTo>
                    <a:cubicBezTo>
                      <a:pt x="192200" y="15478"/>
                      <a:pt x="199897" y="36115"/>
                      <a:pt x="212725" y="59333"/>
                    </a:cubicBezTo>
                    <a:cubicBezTo>
                      <a:pt x="207594" y="63202"/>
                      <a:pt x="205028" y="69651"/>
                      <a:pt x="205028" y="77390"/>
                    </a:cubicBezTo>
                    <a:cubicBezTo>
                      <a:pt x="205028" y="82550"/>
                      <a:pt x="206311" y="87709"/>
                      <a:pt x="208876" y="91579"/>
                    </a:cubicBezTo>
                    <a:cubicBezTo>
                      <a:pt x="198614" y="100608"/>
                      <a:pt x="188351" y="110926"/>
                      <a:pt x="179371" y="122535"/>
                    </a:cubicBezTo>
                    <a:cubicBezTo>
                      <a:pt x="178089" y="122535"/>
                      <a:pt x="178089" y="122535"/>
                      <a:pt x="176806" y="122535"/>
                    </a:cubicBezTo>
                    <a:cubicBezTo>
                      <a:pt x="158846" y="122535"/>
                      <a:pt x="139604" y="123825"/>
                      <a:pt x="122927" y="123825"/>
                    </a:cubicBezTo>
                    <a:cubicBezTo>
                      <a:pt x="104967" y="87709"/>
                      <a:pt x="92139" y="45144"/>
                      <a:pt x="85725" y="20637"/>
                    </a:cubicBezTo>
                    <a:cubicBezTo>
                      <a:pt x="108816" y="7739"/>
                      <a:pt x="135755" y="0"/>
                      <a:pt x="1652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55"/>
            <p:cNvGrpSpPr/>
            <p:nvPr/>
          </p:nvGrpSpPr>
          <p:grpSpPr>
            <a:xfrm>
              <a:off x="6047520" y="4321191"/>
              <a:ext cx="2760398" cy="1038822"/>
              <a:chOff x="804117" y="4293102"/>
              <a:chExt cx="4546628" cy="1298530"/>
            </a:xfrm>
          </p:grpSpPr>
          <p:sp>
            <p:nvSpPr>
              <p:cNvPr id="19" name="文本框 13"/>
              <p:cNvSpPr txBox="1"/>
              <p:nvPr/>
            </p:nvSpPr>
            <p:spPr>
              <a:xfrm>
                <a:off x="804117" y="4293102"/>
                <a:ext cx="1204764" cy="577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興趣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文本框 14"/>
              <p:cNvSpPr txBox="1"/>
              <p:nvPr/>
            </p:nvSpPr>
            <p:spPr>
              <a:xfrm>
                <a:off x="962961" y="4774419"/>
                <a:ext cx="4387784" cy="81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ML, DL, NLP, Web Crawler </a:t>
                </a:r>
              </a:p>
              <a:p>
                <a:pPr marL="285750" lvl="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u="sng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TLYu0419.github.io</a:t>
                </a:r>
                <a:endParaRPr lang="en-US" altLang="zh-CN" sz="1600" u="sng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4187492" y="2295728"/>
            <a:ext cx="4612912" cy="970561"/>
            <a:chOff x="8472315" y="3177480"/>
            <a:chExt cx="4612912" cy="970561"/>
          </a:xfrm>
        </p:grpSpPr>
        <p:grpSp>
          <p:nvGrpSpPr>
            <p:cNvPr id="24" name="组合 69"/>
            <p:cNvGrpSpPr/>
            <p:nvPr/>
          </p:nvGrpSpPr>
          <p:grpSpPr>
            <a:xfrm>
              <a:off x="9203833" y="3177480"/>
              <a:ext cx="3881394" cy="970561"/>
              <a:chOff x="874713" y="4293102"/>
              <a:chExt cx="4851745" cy="121320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874713" y="4293102"/>
                <a:ext cx="1000274" cy="577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經歷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021249" y="4775334"/>
                <a:ext cx="4705209" cy="73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國泰世華銀行 數據部</a:t>
                </a: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(2019-)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台灣之星</a:t>
                </a: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客服事業部</a:t>
                </a:r>
                <a:r>
                  <a:rPr lang="en-US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(2016-2019)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8472315" y="3260987"/>
              <a:ext cx="603794" cy="603794"/>
              <a:chOff x="8472315" y="3260988"/>
              <a:chExt cx="603794" cy="603794"/>
            </a:xfrm>
          </p:grpSpPr>
          <p:sp>
            <p:nvSpPr>
              <p:cNvPr id="26" name="椭圆 72"/>
              <p:cNvSpPr/>
              <p:nvPr/>
            </p:nvSpPr>
            <p:spPr>
              <a:xfrm>
                <a:off x="8472315" y="3260988"/>
                <a:ext cx="603794" cy="6037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椭圆 44"/>
              <p:cNvSpPr>
                <a:spLocks noChangeAspect="1"/>
              </p:cNvSpPr>
              <p:nvPr/>
            </p:nvSpPr>
            <p:spPr>
              <a:xfrm>
                <a:off x="8606042" y="3387626"/>
                <a:ext cx="347926" cy="360000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文字方塊 29"/>
          <p:cNvSpPr txBox="1"/>
          <p:nvPr/>
        </p:nvSpPr>
        <p:spPr>
          <a:xfrm>
            <a:off x="1330674" y="3991261"/>
            <a:ext cx="269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游騰林</a:t>
            </a:r>
            <a:endParaRPr lang="en-US" altLang="zh-CN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TLYu0419@gmail.com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59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 smtClean="0"/>
              <a:t>If_else</a:t>
            </a:r>
            <a:r>
              <a:rPr lang="zh-CN" altLang="en-US" dirty="0" smtClean="0"/>
              <a:t>判斷式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8585" y="129602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呂先生是東華社會系的</a:t>
            </a:r>
            <a:r>
              <a:rPr lang="en-US" altLang="zh-CN" sz="2000" dirty="0" smtClean="0"/>
              <a:t>VIP</a:t>
            </a:r>
            <a:r>
              <a:rPr lang="zh-CN" altLang="en-US" sz="2000" dirty="0" smtClean="0"/>
              <a:t>客戶，因此在登入時顯示的名字要加上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尊敬的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字樣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4" y="2016100"/>
            <a:ext cx="8382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正則表達式</a:t>
            </a:r>
            <a:endParaRPr lang="zh-TW" altLang="en-US" dirty="0"/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268585" y="93598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其他客戶發現</a:t>
            </a:r>
            <a:r>
              <a:rPr lang="en-US" altLang="zh-CN" sz="2000" dirty="0" smtClean="0"/>
              <a:t>VIP</a:t>
            </a:r>
            <a:r>
              <a:rPr lang="zh-CN" altLang="en-US" sz="2000" dirty="0" smtClean="0"/>
              <a:t>有特殊待遇，紛紛來抗議差別待遇，因此公司統一將先生前面加上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尊敬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小姐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前面加上美麗來稱呼。</a:t>
            </a:r>
            <a:endParaRPr lang="zh-TW" altLang="en-US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71637"/>
            <a:ext cx="8401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自定義函數</a:t>
            </a: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279400" y="93598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想要客製化功能時，可以用運用 </a:t>
            </a:r>
            <a:r>
              <a:rPr lang="en-US" altLang="zh-CN" sz="2000" dirty="0" err="1" smtClean="0"/>
              <a:t>def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函數，需要時就直接呼叫函數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279400" y="3888308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試著跟自己打聲招呼吧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286668"/>
            <a:ext cx="84105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While</a:t>
            </a:r>
            <a:r>
              <a:rPr lang="zh-CN" altLang="en-US" dirty="0" smtClean="0"/>
              <a:t>迴圈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9400" y="93598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While</a:t>
            </a:r>
            <a:r>
              <a:rPr lang="zh-CN" altLang="en-US" sz="2000" dirty="0" smtClean="0"/>
              <a:t>迴圈可以設定條件，直到符合條件時才停止</a:t>
            </a:r>
            <a:endParaRPr lang="en-US" altLang="zh-CN" sz="2000" dirty="0" smtClean="0"/>
          </a:p>
          <a:p>
            <a:r>
              <a:rPr lang="zh-CN" altLang="en-US" sz="2000" dirty="0" smtClean="0"/>
              <a:t>女朋友心情不好，可是你正在玩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吃雞遊戲，於是想要先寫一個程式跟回覆女朋友的訊息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163514"/>
            <a:ext cx="83629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Try</a:t>
            </a:r>
            <a:r>
              <a:rPr lang="zh-CN" altLang="en-US" dirty="0" smtClean="0"/>
              <a:t>函數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9400" y="935980"/>
            <a:ext cx="8037884" cy="864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在解析非結構化的資料時，常常於發生錯誤，因此有必要加入</a:t>
            </a:r>
            <a:r>
              <a:rPr lang="en-US" altLang="zh-CN" sz="2000" dirty="0" smtClean="0"/>
              <a:t>try</a:t>
            </a:r>
            <a:r>
              <a:rPr lang="zh-CN" altLang="en-US" sz="2000" dirty="0" smtClean="0"/>
              <a:t>函數，讓錯誤發生時能繼續執行程式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584052"/>
            <a:ext cx="8439150" cy="1466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3160216"/>
            <a:ext cx="8420100" cy="800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7" y="4032324"/>
            <a:ext cx="8372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 smtClean="0"/>
              <a:t>datetime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296020"/>
            <a:ext cx="8448675" cy="1228725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258465" y="935980"/>
            <a:ext cx="733463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獲取</a:t>
            </a:r>
            <a:r>
              <a:rPr lang="zh-CN" altLang="en-US" sz="2000" b="1" dirty="0" smtClean="0"/>
              <a:t>當天</a:t>
            </a:r>
            <a:r>
              <a:rPr lang="zh-CN" altLang="en-US" sz="2000" dirty="0" smtClean="0"/>
              <a:t>的日期</a:t>
            </a:r>
            <a:endParaRPr lang="zh-TW" altLang="en-US" sz="2000" dirty="0"/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263177" y="2545556"/>
            <a:ext cx="733463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獲取</a:t>
            </a:r>
            <a:r>
              <a:rPr lang="zh-CN" altLang="en-US" sz="2000" b="1" dirty="0" smtClean="0"/>
              <a:t>明天</a:t>
            </a:r>
            <a:r>
              <a:rPr lang="zh-CN" altLang="en-US" sz="2000" dirty="0" smtClean="0"/>
              <a:t>的日期</a:t>
            </a:r>
            <a:endParaRPr lang="zh-TW" altLang="en-US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9" y="2939504"/>
            <a:ext cx="8362950" cy="723900"/>
          </a:xfrm>
          <a:prstGeom prst="rect">
            <a:avLst/>
          </a:prstGeom>
        </p:spPr>
      </p:pic>
      <p:sp>
        <p:nvSpPr>
          <p:cNvPr id="8" name="文字版面配置區 2"/>
          <p:cNvSpPr txBox="1">
            <a:spLocks/>
          </p:cNvSpPr>
          <p:nvPr/>
        </p:nvSpPr>
        <p:spPr>
          <a:xfrm>
            <a:off x="263178" y="3718892"/>
            <a:ext cx="733463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如果我想要</a:t>
            </a:r>
            <a:r>
              <a:rPr lang="zh-CN" altLang="en-US" sz="2000" b="1" dirty="0" smtClean="0"/>
              <a:t>前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天</a:t>
            </a:r>
            <a:r>
              <a:rPr lang="zh-CN" altLang="en-US" sz="2000" dirty="0" smtClean="0"/>
              <a:t>的日期呢</a:t>
            </a:r>
            <a:r>
              <a:rPr lang="en-US" altLang="zh-CN" sz="2000" dirty="0" smtClean="0"/>
              <a:t>?</a:t>
            </a:r>
            <a:endParaRPr lang="zh-TW" altLang="en-US" sz="2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9" y="4040311"/>
            <a:ext cx="8343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小結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550658" cy="3456384"/>
          </a:xfrm>
        </p:spPr>
        <p:txBody>
          <a:bodyPr/>
          <a:lstStyle/>
          <a:p>
            <a:r>
              <a:rPr lang="zh-CN" altLang="en-US" dirty="0" smtClean="0"/>
              <a:t>剛剛學習到的內容有</a:t>
            </a:r>
            <a:r>
              <a:rPr lang="en-US" altLang="zh-CN" dirty="0" smtClean="0"/>
              <a:t>…</a:t>
            </a:r>
          </a:p>
          <a:p>
            <a:pPr lvl="1"/>
            <a:r>
              <a:rPr lang="zh-CN" altLang="en-US" dirty="0" smtClean="0"/>
              <a:t>資料形態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迴圈</a:t>
            </a:r>
            <a:endParaRPr lang="en-US" altLang="zh-CN" dirty="0" smtClean="0"/>
          </a:p>
          <a:p>
            <a:pPr lvl="1"/>
            <a:r>
              <a:rPr lang="en-US" altLang="zh-CN" dirty="0" err="1"/>
              <a:t>Try_except</a:t>
            </a:r>
            <a:endParaRPr lang="en-US" altLang="zh-CN" dirty="0"/>
          </a:p>
          <a:p>
            <a:pPr lvl="1"/>
            <a:r>
              <a:rPr lang="en-US" altLang="zh-CN" dirty="0" err="1"/>
              <a:t>If_else</a:t>
            </a:r>
            <a:endParaRPr lang="en-US" altLang="zh-CN" dirty="0"/>
          </a:p>
          <a:p>
            <a:pPr lvl="1"/>
            <a:r>
              <a:rPr lang="zh-CN" altLang="en-US" dirty="0"/>
              <a:t>正則表達式</a:t>
            </a:r>
            <a:endParaRPr lang="en-US" altLang="zh-CN" dirty="0"/>
          </a:p>
          <a:p>
            <a:pPr lvl="1"/>
            <a:r>
              <a:rPr lang="zh-CN" altLang="en-US" dirty="0"/>
              <a:t>自定義函數</a:t>
            </a:r>
            <a:endParaRPr lang="en-US" altLang="zh-CN" dirty="0"/>
          </a:p>
          <a:p>
            <a:r>
              <a:rPr lang="zh-CN" altLang="en-US" dirty="0"/>
              <a:t>等</a:t>
            </a:r>
            <a:r>
              <a:rPr lang="zh-CN" altLang="en-US" dirty="0" smtClean="0"/>
              <a:t>一下會運用這些來實作爬蟲</a:t>
            </a:r>
            <a:r>
              <a:rPr lang="en-US" altLang="zh-CN" dirty="0" smtClean="0"/>
              <a:t>!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615829" y="1152004"/>
            <a:ext cx="4078560" cy="3456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881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中午休息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74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網路爬蟲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什麼是網路爬蟲</a:t>
            </a:r>
            <a:r>
              <a:rPr lang="en-US" altLang="zh-CN" dirty="0" smtClean="0"/>
              <a:t>?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6542546" cy="1224160"/>
          </a:xfrm>
        </p:spPr>
        <p:txBody>
          <a:bodyPr/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爬蟲是</a:t>
            </a:r>
            <a:r>
              <a:rPr lang="zh-TW" altLang="en-US" dirty="0" smtClean="0"/>
              <a:t>一種可以幫</a:t>
            </a:r>
            <a:r>
              <a:rPr lang="zh-CN" altLang="en-US" dirty="0" smtClean="0"/>
              <a:t>你</a:t>
            </a:r>
            <a:r>
              <a:rPr lang="zh-TW" altLang="en-US" dirty="0" smtClean="0"/>
              <a:t>自動</a:t>
            </a:r>
            <a:r>
              <a:rPr lang="zh-TW" altLang="en-US" dirty="0"/>
              <a:t>地瀏覽</a:t>
            </a:r>
            <a:r>
              <a:rPr lang="zh-TW" altLang="en-US" dirty="0" smtClean="0"/>
              <a:t>網際網路</a:t>
            </a:r>
            <a:r>
              <a:rPr lang="zh-CN" altLang="en-US" dirty="0" smtClean="0"/>
              <a:t>的機器人</a:t>
            </a:r>
            <a:endParaRPr lang="zh-TW" altLang="en-US" dirty="0"/>
          </a:p>
          <a:p>
            <a:r>
              <a:rPr lang="zh-CN" altLang="en-US" dirty="0" smtClean="0"/>
              <a:t>搭配 </a:t>
            </a:r>
            <a:r>
              <a:rPr lang="en-US" altLang="zh-CN" dirty="0" smtClean="0"/>
              <a:t>ETL </a:t>
            </a:r>
            <a:r>
              <a:rPr lang="zh-CN" altLang="en-US" dirty="0" smtClean="0"/>
              <a:t>的技術我們就可以自動收集與保存資料</a:t>
            </a:r>
            <a:endParaRPr lang="en-US" altLang="zh-TW" dirty="0" smtClean="0"/>
          </a:p>
        </p:txBody>
      </p:sp>
      <p:pic>
        <p:nvPicPr>
          <p:cNvPr id="4098" name="Picture 2" descr="「網路爬蟲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75" y="3024212"/>
            <a:ext cx="34671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 smtClean="0"/>
              <a:t>Slido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170" y="1562"/>
            <a:ext cx="9701387" cy="515386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13161" y="2773619"/>
            <a:ext cx="900101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T094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041543" y="158637"/>
            <a:ext cx="134343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sli.do</a:t>
            </a:r>
          </a:p>
        </p:txBody>
      </p:sp>
    </p:spTree>
    <p:extLst>
      <p:ext uri="{BB962C8B-B14F-4D97-AF65-F5344CB8AC3E}">
        <p14:creationId xmlns:p14="http://schemas.microsoft.com/office/powerpoint/2010/main" val="44908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爬蟲</a:t>
            </a:r>
            <a:r>
              <a:rPr lang="zh-CN" altLang="en-US" dirty="0" smtClean="0"/>
              <a:t>的運作邏輯</a:t>
            </a:r>
            <a:endParaRPr lang="zh-TW" altLang="en-US" dirty="0"/>
          </a:p>
        </p:txBody>
      </p:sp>
      <p:pic>
        <p:nvPicPr>
          <p:cNvPr id="819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04" y="747397"/>
            <a:ext cx="6286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67504" y="2290180"/>
            <a:ext cx="1240213" cy="132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「網路爬蟲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6220"/>
            <a:ext cx="34671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0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爬蟲眼中的世界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797" b="4286"/>
          <a:stretch/>
        </p:blipFill>
        <p:spPr>
          <a:xfrm>
            <a:off x="663501" y="884660"/>
            <a:ext cx="7144221" cy="40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網站架構</a:t>
            </a:r>
            <a:endParaRPr lang="zh-TW" altLang="en-US" dirty="0"/>
          </a:p>
        </p:txBody>
      </p:sp>
      <p:pic>
        <p:nvPicPr>
          <p:cNvPr id="5122" name="Picture 2" descr="「HTML CSS JAVA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6" b="16489"/>
          <a:stretch/>
        </p:blipFill>
        <p:spPr bwMode="auto">
          <a:xfrm>
            <a:off x="342879" y="1152004"/>
            <a:ext cx="573405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76929" y="1300083"/>
            <a:ext cx="307005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HTML</a:t>
            </a:r>
          </a:p>
          <a:p>
            <a:pPr marL="686897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巢</a:t>
            </a:r>
            <a:r>
              <a:rPr lang="zh-CN" altLang="en-US" sz="2400" dirty="0" smtClean="0"/>
              <a:t>狀結構</a:t>
            </a:r>
            <a:endParaRPr lang="en-US" altLang="zh-CN" sz="2400" dirty="0" smtClean="0"/>
          </a:p>
          <a:p>
            <a:pPr marL="686897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內容</a:t>
            </a:r>
            <a:endParaRPr lang="en-US" altLang="zh-CN" sz="2400" dirty="0" smtClean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CSS</a:t>
            </a:r>
          </a:p>
          <a:p>
            <a:pPr marL="686897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美妝師</a:t>
            </a:r>
            <a:endParaRPr lang="en-US" altLang="zh-CN" sz="2400" dirty="0" smtClean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JavaScript</a:t>
            </a:r>
          </a:p>
          <a:p>
            <a:pPr marL="686897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互動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74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什麼是 </a:t>
            </a:r>
            <a:r>
              <a:rPr lang="en-US" altLang="zh-CN" dirty="0" smtClean="0"/>
              <a:t>HTML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5133777" y="1368028"/>
            <a:ext cx="3450604" cy="1368152"/>
          </a:xfrm>
        </p:spPr>
        <p:txBody>
          <a:bodyPr/>
          <a:lstStyle/>
          <a:p>
            <a:r>
              <a:rPr lang="en-US" altLang="zh-TW" sz="1800" dirty="0" err="1"/>
              <a:t>HyperText</a:t>
            </a:r>
            <a:r>
              <a:rPr lang="en-US" altLang="zh-TW" sz="1800" dirty="0"/>
              <a:t> Markup Language (</a:t>
            </a:r>
            <a:r>
              <a:rPr lang="zh-TW" altLang="en-US" sz="1800" dirty="0"/>
              <a:t>超文件標示</a:t>
            </a:r>
            <a:r>
              <a:rPr lang="zh-TW" altLang="en-US" sz="1800" dirty="0" smtClean="0"/>
              <a:t>語言</a:t>
            </a:r>
            <a:r>
              <a:rPr lang="en-US" altLang="zh-CN" sz="1800" dirty="0" smtClean="0"/>
              <a:t>)</a:t>
            </a:r>
            <a:endParaRPr lang="en-US" altLang="zh-TW" sz="1800" dirty="0" smtClean="0"/>
          </a:p>
          <a:p>
            <a:r>
              <a:rPr lang="zh-TW" altLang="en-US" sz="1800" dirty="0" smtClean="0"/>
              <a:t>一個</a:t>
            </a:r>
            <a:r>
              <a:rPr lang="zh-TW" altLang="en-US" sz="1800" dirty="0"/>
              <a:t>元素包含開始標籤、結束標籤、屬性以及內容 </a:t>
            </a:r>
          </a:p>
          <a:p>
            <a:r>
              <a:rPr lang="zh-TW" altLang="en-US" sz="1800" dirty="0" smtClean="0"/>
              <a:t>以</a:t>
            </a:r>
            <a:r>
              <a:rPr lang="zh-TW" altLang="en-US" sz="1800" dirty="0"/>
              <a:t>樹狀結構，階層式呈現元素之間的關係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7" y="1126203"/>
            <a:ext cx="4686300" cy="33813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flipH="1">
            <a:off x="32784" y="4688970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27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TW" dirty="0" smtClean="0"/>
              <a:t>HTML </a:t>
            </a:r>
            <a:r>
              <a:rPr lang="zh-CN" altLang="en-US" dirty="0" smtClean="0"/>
              <a:t>結構</a:t>
            </a:r>
            <a:endParaRPr lang="en-US" altLang="zh-TW" dirty="0" smtClean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190618" cy="1224160"/>
          </a:xfrm>
        </p:spPr>
        <p:txBody>
          <a:bodyPr/>
          <a:lstStyle/>
          <a:p>
            <a:r>
              <a:rPr lang="zh-TW" altLang="en-US" dirty="0"/>
              <a:t>以樹狀結構，階層式呈現元素之間的關係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8" y="1772367"/>
            <a:ext cx="6101308" cy="29750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32784" y="4688970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7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>
          <a:xfrm>
            <a:off x="2607717" y="212125"/>
            <a:ext cx="3839602" cy="535531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HTML </a:t>
            </a:r>
            <a:r>
              <a:rPr lang="zh-TW" altLang="en-US" dirty="0"/>
              <a:t>元素的組成 </a:t>
            </a:r>
            <a:r>
              <a:rPr lang="en-US" altLang="zh-TW" dirty="0"/>
              <a:t>- </a:t>
            </a:r>
            <a:r>
              <a:rPr lang="zh-TW" altLang="en-US" dirty="0"/>
              <a:t>標籤 </a:t>
            </a:r>
            <a:r>
              <a:rPr lang="en-US" altLang="zh-TW" dirty="0"/>
              <a:t>(Tags)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51533" y="986681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標籤通常是成對出現，有一個開始標籤 </a:t>
            </a:r>
            <a:r>
              <a:rPr lang="en-US" altLang="zh-TW" sz="2000" dirty="0"/>
              <a:t>(start tag) </a:t>
            </a:r>
            <a:r>
              <a:rPr lang="zh-TW" altLang="en-US" sz="2000" dirty="0" smtClean="0"/>
              <a:t>與結束</a:t>
            </a:r>
            <a:r>
              <a:rPr lang="zh-TW" altLang="en-US" sz="2000" dirty="0"/>
              <a:t>標籤 </a:t>
            </a:r>
            <a:r>
              <a:rPr lang="en-US" altLang="zh-TW" sz="2000" dirty="0"/>
              <a:t>(end tag)</a:t>
            </a:r>
            <a:r>
              <a:rPr lang="zh-TW" altLang="en-US" sz="2000" dirty="0"/>
              <a:t>，例如此處的 </a:t>
            </a:r>
            <a:r>
              <a:rPr lang="en-US" altLang="zh-TW" sz="2000" dirty="0"/>
              <a:t>&lt;h1&gt;, &lt;/h1&gt;</a:t>
            </a:r>
            <a:endParaRPr lang="zh-TW" altLang="en-US" sz="2000" dirty="0"/>
          </a:p>
        </p:txBody>
      </p:sp>
      <p:sp>
        <p:nvSpPr>
          <p:cNvPr id="8" name="文字版面配置區 2"/>
          <p:cNvSpPr txBox="1">
            <a:spLocks/>
          </p:cNvSpPr>
          <p:nvPr/>
        </p:nvSpPr>
        <p:spPr>
          <a:xfrm>
            <a:off x="956296" y="2346550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標籤內可以有屬性 </a:t>
            </a:r>
            <a:r>
              <a:rPr lang="en-US" altLang="zh-TW" sz="2000" dirty="0"/>
              <a:t>(attributes) </a:t>
            </a:r>
            <a:r>
              <a:rPr lang="zh-TW" altLang="en-US" sz="2000" dirty="0"/>
              <a:t>來說明這個標籤的性質</a:t>
            </a:r>
          </a:p>
        </p:txBody>
      </p:sp>
      <p:sp>
        <p:nvSpPr>
          <p:cNvPr id="9" name="文字版面配置區 2"/>
          <p:cNvSpPr txBox="1">
            <a:spLocks/>
          </p:cNvSpPr>
          <p:nvPr/>
        </p:nvSpPr>
        <p:spPr>
          <a:xfrm>
            <a:off x="951533" y="3506961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/>
              <a:t>開始</a:t>
            </a:r>
            <a:r>
              <a:rPr lang="zh-TW" altLang="en-US" sz="2000" dirty="0"/>
              <a:t>標籤與結束標籤所包含的即為內容 </a:t>
            </a:r>
            <a:r>
              <a:rPr lang="en-US" altLang="zh-TW" sz="2000" dirty="0"/>
              <a:t>(contents)</a:t>
            </a:r>
            <a:r>
              <a:rPr lang="zh-TW" altLang="en-US" sz="2000" dirty="0" smtClean="0"/>
              <a:t>，通常</a:t>
            </a:r>
            <a:r>
              <a:rPr lang="zh-TW" altLang="en-US" sz="2000" dirty="0"/>
              <a:t>為顯示在網頁上的文字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45" y="1719875"/>
            <a:ext cx="5924550" cy="4667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" y="2778598"/>
            <a:ext cx="6362700" cy="5143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462" y="4146750"/>
            <a:ext cx="4352925" cy="52387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flipH="1">
            <a:off x="32784" y="4688970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常見的標籤 </a:t>
            </a:r>
            <a:r>
              <a:rPr lang="en-US" altLang="zh-TW" dirty="0"/>
              <a:t>(Tags)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90715"/>
              </p:ext>
            </p:extLst>
          </p:nvPr>
        </p:nvGraphicFramePr>
        <p:xfrm>
          <a:off x="1524137" y="1079996"/>
          <a:ext cx="597323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617">
                  <a:extLst>
                    <a:ext uri="{9D8B030D-6E8A-4147-A177-3AD203B41FA5}">
                      <a16:colId xmlns:a16="http://schemas.microsoft.com/office/drawing/2014/main" val="4141632529"/>
                    </a:ext>
                  </a:extLst>
                </a:gridCol>
                <a:gridCol w="2986617">
                  <a:extLst>
                    <a:ext uri="{9D8B030D-6E8A-4147-A177-3AD203B41FA5}">
                      <a16:colId xmlns:a16="http://schemas.microsoft.com/office/drawing/2014/main" val="2505472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標籤名稱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用途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2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&lt;h1&gt; - &lt;h6&gt;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標題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&lt;p&gt;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段落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2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&lt;a&gt;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超鏈接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7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&lt;table&gt;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表格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</a:t>
                      </a:r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表格內的</a:t>
                      </a:r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row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6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&lt;td&gt;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表格內的</a:t>
                      </a:r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cell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69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br</a:t>
                      </a:r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/&gt;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換行</a:t>
                      </a:r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CN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無結束標籤</a:t>
                      </a:r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03709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2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/>
              <a:t>標籤內的屬性 </a:t>
            </a:r>
            <a:r>
              <a:rPr lang="en-US" altLang="zh-TW" dirty="0"/>
              <a:t>(Attributes) 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51533" y="935980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標籤內可以有屬性 </a:t>
            </a:r>
            <a:r>
              <a:rPr lang="en-US" altLang="zh-TW" sz="2000" dirty="0"/>
              <a:t>(attributes) </a:t>
            </a:r>
            <a:r>
              <a:rPr lang="zh-TW" altLang="en-US" sz="2000" dirty="0"/>
              <a:t>來說明這個標籤的性</a:t>
            </a:r>
          </a:p>
          <a:p>
            <a:r>
              <a:rPr lang="zh-TW" altLang="en-US" sz="2000" dirty="0"/>
              <a:t>質，通常以 </a:t>
            </a:r>
            <a:r>
              <a:rPr lang="en-US" altLang="zh-TW" sz="2000" dirty="0"/>
              <a:t>name = "value" </a:t>
            </a:r>
            <a:r>
              <a:rPr lang="zh-TW" altLang="en-US" sz="2000" dirty="0"/>
              <a:t>的方式呈現</a:t>
            </a: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915445" y="2128073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一個標籤內也可同時存在多個屬性 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en-US" altLang="zh-TW" sz="1600" dirty="0" smtClean="0"/>
              <a:t>1</a:t>
            </a:r>
            <a:r>
              <a:rPr lang="en-US" altLang="zh-TW" sz="1600" dirty="0"/>
              <a:t>. class = "value" </a:t>
            </a:r>
            <a:endParaRPr lang="en-US" altLang="zh-TW" sz="1600" dirty="0" smtClean="0"/>
          </a:p>
          <a:p>
            <a:pPr marL="457200" lvl="1" indent="0">
              <a:buNone/>
            </a:pPr>
            <a:r>
              <a:rPr lang="en-US" altLang="zh-TW" sz="1600" dirty="0" smtClean="0"/>
              <a:t>2</a:t>
            </a:r>
            <a:r>
              <a:rPr lang="en-US" altLang="zh-TW" sz="1600" dirty="0"/>
              <a:t>. </a:t>
            </a:r>
            <a:r>
              <a:rPr lang="en-US" altLang="zh-TW" sz="1600" dirty="0" smtClean="0"/>
              <a:t>id </a:t>
            </a:r>
            <a:r>
              <a:rPr lang="en-US" altLang="zh-TW" sz="1600" dirty="0"/>
              <a:t>= "id1"</a:t>
            </a:r>
            <a:endParaRPr lang="zh-TW" altLang="en-US" sz="1600" dirty="0"/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953170" y="3760497"/>
            <a:ext cx="7190618" cy="639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超連結通常都是屬性 </a:t>
            </a:r>
            <a:r>
              <a:rPr lang="en-US" altLang="zh-TW" sz="2000" dirty="0" err="1"/>
              <a:t>href</a:t>
            </a:r>
            <a:r>
              <a:rPr lang="en-US" altLang="zh-TW" sz="2000" dirty="0"/>
              <a:t> </a:t>
            </a:r>
            <a:r>
              <a:rPr lang="zh-TW" altLang="en-US" sz="2000" dirty="0"/>
              <a:t>的值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29" y="1699602"/>
            <a:ext cx="6419850" cy="4667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16" y="3024212"/>
            <a:ext cx="6238875" cy="5048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12" y="4194621"/>
            <a:ext cx="7058025" cy="4857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4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/>
              <a:t>常見的屬性 </a:t>
            </a:r>
            <a:r>
              <a:rPr lang="en-US" altLang="zh-TW" dirty="0"/>
              <a:t>(Attributes)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412494"/>
              </p:ext>
            </p:extLst>
          </p:nvPr>
        </p:nvGraphicFramePr>
        <p:xfrm>
          <a:off x="1524137" y="1368028"/>
          <a:ext cx="59732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617">
                  <a:extLst>
                    <a:ext uri="{9D8B030D-6E8A-4147-A177-3AD203B41FA5}">
                      <a16:colId xmlns:a16="http://schemas.microsoft.com/office/drawing/2014/main" val="1313087313"/>
                    </a:ext>
                  </a:extLst>
                </a:gridCol>
                <a:gridCol w="2986617">
                  <a:extLst>
                    <a:ext uri="{9D8B030D-6E8A-4147-A177-3AD203B41FA5}">
                      <a16:colId xmlns:a16="http://schemas.microsoft.com/office/drawing/2014/main" val="589492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屬性名稱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9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標籤的類別 </a:t>
                      </a:r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可重複</a:t>
                      </a:r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2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id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標籤的 </a:t>
                      </a:r>
                      <a:r>
                        <a:rPr lang="en-US" altLang="zh-TW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id (</a:t>
                      </a:r>
                      <a:r>
                        <a:rPr lang="zh-TW" altLang="en-US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不可重複</a:t>
                      </a:r>
                      <a:r>
                        <a:rPr lang="en-US" altLang="zh-TW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title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標籤的顯示資訊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style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標籤的樣式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2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data-*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自行定義新的屬性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249910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https://www.slideshare.net/tw_dsconf/python-78691041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重點摘要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046602" cy="1224160"/>
          </a:xfrm>
        </p:spPr>
        <p:txBody>
          <a:bodyPr/>
          <a:lstStyle/>
          <a:p>
            <a:r>
              <a:rPr lang="zh-CN" altLang="en-US" sz="2000" dirty="0" smtClean="0"/>
              <a:t>網頁是由許多元素所組成</a:t>
            </a:r>
            <a:endParaRPr lang="en-US" altLang="zh-CN" sz="2000" dirty="0" smtClean="0"/>
          </a:p>
          <a:p>
            <a:r>
              <a:rPr lang="zh-CN" altLang="en-US" sz="2000" dirty="0" smtClean="0"/>
              <a:t>透過標籤、屬性等資訊可以幫我們定位到目標的標籤</a:t>
            </a:r>
            <a:endParaRPr lang="en-US" altLang="zh-CN" sz="2000" dirty="0" smtClean="0"/>
          </a:p>
          <a:p>
            <a:r>
              <a:rPr lang="zh-CN" altLang="en-US" sz="2000" dirty="0"/>
              <a:t>定位</a:t>
            </a:r>
            <a:r>
              <a:rPr lang="zh-CN" altLang="en-US" sz="2000" dirty="0" smtClean="0"/>
              <a:t>到目標標籤後就可以告訴程式我們要擷取的資訊</a:t>
            </a:r>
            <a:endParaRPr lang="zh-TW" altLang="en-US" sz="2000" dirty="0"/>
          </a:p>
        </p:txBody>
      </p:sp>
      <p:pic>
        <p:nvPicPr>
          <p:cNvPr id="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5" y="2780512"/>
            <a:ext cx="5993979" cy="7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flipV="1">
            <a:off x="1642585" y="360027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 flipH="1">
            <a:off x="1246541" y="398152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標籤名稱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 flipH="1">
            <a:off x="5536869" y="398152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標籤內容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 flipV="1">
            <a:off x="5920085" y="360753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0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>
          <a:xfrm>
            <a:off x="2917237" y="-9474"/>
            <a:ext cx="3132350" cy="978729"/>
          </a:xfrm>
        </p:spPr>
        <p:txBody>
          <a:bodyPr/>
          <a:lstStyle/>
          <a:p>
            <a:r>
              <a:rPr lang="zh-CN" altLang="en-US" dirty="0" smtClean="0"/>
              <a:t>在正式開始之前</a:t>
            </a:r>
            <a:endParaRPr lang="zh-TW" altLang="en-US" dirty="0"/>
          </a:p>
        </p:txBody>
      </p:sp>
      <p:pic>
        <p:nvPicPr>
          <p:cNvPr id="1026" name="Picture 2" descr="https://i4.achangpro.com/img.ciaoandchumi.com/uploads/20190127124809_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" y="-216148"/>
            <a:ext cx="8957315" cy="579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35709" y="399164"/>
            <a:ext cx="5472608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 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ourney 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hat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rings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appiness,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ot 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 </a:t>
            </a:r>
            <a:r>
              <a:rPr lang="en-US" altLang="zh-CN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estination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50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在開始爬蟲之前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550658" cy="122416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dirty="0" smtClean="0"/>
              <a:t>目標、成本與效益評估</a:t>
            </a:r>
            <a:endParaRPr lang="en-US" altLang="zh-CN" dirty="0" smtClean="0"/>
          </a:p>
          <a:p>
            <a:pPr>
              <a:lnSpc>
                <a:spcPct val="114000"/>
              </a:lnSpc>
            </a:pPr>
            <a:r>
              <a:rPr lang="zh-CN" altLang="en-US" dirty="0"/>
              <a:t>先</a:t>
            </a:r>
            <a:r>
              <a:rPr lang="zh-CN" altLang="en-US" dirty="0" smtClean="0"/>
              <a:t>查詢是不是已經有人做過並開源了</a:t>
            </a:r>
            <a:endParaRPr lang="en-US" altLang="zh-CN" dirty="0" smtClean="0"/>
          </a:p>
          <a:p>
            <a:pPr>
              <a:lnSpc>
                <a:spcPct val="114000"/>
              </a:lnSpc>
            </a:pPr>
            <a:r>
              <a:rPr lang="zh-CN" altLang="en-US" dirty="0" smtClean="0"/>
              <a:t>查詢目標網站是不是有提供</a:t>
            </a:r>
            <a:r>
              <a:rPr lang="en-US" altLang="zh-CN" dirty="0" smtClean="0"/>
              <a:t>API</a:t>
            </a:r>
          </a:p>
          <a:p>
            <a:pPr>
              <a:lnSpc>
                <a:spcPct val="114000"/>
              </a:lnSpc>
            </a:pPr>
            <a:r>
              <a:rPr lang="zh-CN" altLang="en-US" dirty="0" smtClean="0"/>
              <a:t>當有禮貌的爬蟲</a:t>
            </a:r>
            <a:endParaRPr lang="en-US" altLang="zh-CN" dirty="0" smtClean="0"/>
          </a:p>
          <a:p>
            <a:pPr lvl="1">
              <a:lnSpc>
                <a:spcPct val="114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頻繁送出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造成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的負擔</a:t>
            </a:r>
          </a:p>
        </p:txBody>
      </p:sp>
    </p:spTree>
    <p:extLst>
      <p:ext uri="{BB962C8B-B14F-4D97-AF65-F5344CB8AC3E}">
        <p14:creationId xmlns:p14="http://schemas.microsoft.com/office/powerpoint/2010/main" val="4027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爬蟲實作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2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故事的開始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961715" y="935980"/>
            <a:ext cx="7046602" cy="3240360"/>
          </a:xfrm>
        </p:spPr>
        <p:txBody>
          <a:bodyPr/>
          <a:lstStyle/>
          <a:p>
            <a:r>
              <a:rPr lang="zh-CN" altLang="en-US" sz="2400" dirty="0" smtClean="0"/>
              <a:t>關心社會福利的陳老師對於「外送平台」的議題很重視，因此想要請你幫忙抓取各大新聞網站的關於「外送」的新聞</a:t>
            </a:r>
            <a:endParaRPr lang="en-US" altLang="zh-CN" sz="2400" dirty="0" smtClean="0"/>
          </a:p>
          <a:p>
            <a:r>
              <a:rPr lang="zh-CN" altLang="en-US" sz="2400" dirty="0" smtClean="0"/>
              <a:t>與老師進一步討論後具體要抓的新聞網站後，經過評估新聞的數量後，決定先抓取中時與聯合新聞網的新聞，有餘力的話再抓取蘋果、自由等其他新聞網站</a:t>
            </a:r>
            <a:endParaRPr lang="en-US" altLang="zh-CN" sz="2400" dirty="0" smtClean="0"/>
          </a:p>
          <a:p>
            <a:r>
              <a:rPr lang="zh-CN" altLang="en-US" sz="2400" dirty="0" smtClean="0"/>
              <a:t>老師說需要以下資訊：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標題、時間、類型、摘要、內文、關鍵詞、網站名稱、網址</a:t>
            </a:r>
            <a:endParaRPr lang="en-US" altLang="zh-CN" sz="2400" dirty="0" smtClean="0"/>
          </a:p>
          <a:p>
            <a:pPr lvl="1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08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爬蟲</a:t>
            </a:r>
            <a:r>
              <a:rPr lang="zh-CN" altLang="en-US" dirty="0" smtClean="0"/>
              <a:t>流程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6686562" cy="3600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先設想如果是人的話會怎麼做</a:t>
            </a:r>
            <a:endParaRPr lang="en-US" altLang="zh-CN" dirty="0" smtClean="0"/>
          </a:p>
          <a:p>
            <a:pPr marL="971550" lvl="1" indent="-514350">
              <a:buFont typeface="+mj-lt"/>
              <a:buAutoNum type="alphaLcParenR"/>
            </a:pPr>
            <a:r>
              <a:rPr lang="zh-CN" altLang="en-US" dirty="0" smtClean="0"/>
              <a:t>打開新聞網站</a:t>
            </a:r>
            <a:endParaRPr lang="en-US" altLang="zh-CN" dirty="0" smtClean="0"/>
          </a:p>
          <a:p>
            <a:pPr marL="971550" lvl="1" indent="-514350">
              <a:buFont typeface="+mj-lt"/>
              <a:buAutoNum type="alphaLcParenR"/>
            </a:pPr>
            <a:r>
              <a:rPr lang="zh-CN" altLang="en-US" dirty="0" smtClean="0"/>
              <a:t>在搜尋引擎查詢關鍵字</a:t>
            </a:r>
            <a:endParaRPr lang="en-US" altLang="zh-CN" dirty="0" smtClean="0"/>
          </a:p>
          <a:p>
            <a:pPr marL="971550" lvl="1" indent="-514350">
              <a:buFont typeface="+mj-lt"/>
              <a:buAutoNum type="alphaLcParenR"/>
            </a:pPr>
            <a:r>
              <a:rPr lang="zh-CN" altLang="en-US" dirty="0"/>
              <a:t>打開</a:t>
            </a:r>
            <a:r>
              <a:rPr lang="zh-CN" altLang="en-US" dirty="0" smtClean="0"/>
              <a:t>新聞連結並擷取需要的資訊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爬蟲的流程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先嘗試解析一則新聞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收集新聞清單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透過迴圈收集更多新聞清單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執行爬蟲</a:t>
            </a:r>
            <a:r>
              <a:rPr lang="en-US" altLang="zh-CN" dirty="0" smtClean="0"/>
              <a:t>!</a:t>
            </a:r>
          </a:p>
          <a:p>
            <a:pPr marL="971550" lvl="1" indent="-514350">
              <a:buFont typeface="+mj-lt"/>
              <a:buAutoNum type="alphaLcParenR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第一個爬蟲程式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1224012"/>
            <a:ext cx="7705725" cy="1295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664172"/>
            <a:ext cx="7896225" cy="1028700"/>
          </a:xfrm>
          <a:prstGeom prst="rect">
            <a:avLst/>
          </a:prstGeom>
        </p:spPr>
      </p:pic>
      <p:sp>
        <p:nvSpPr>
          <p:cNvPr id="6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752165" y="3744292"/>
            <a:ext cx="7550658" cy="122416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dirty="0" smtClean="0"/>
              <a:t>檢查是不是成功抓到新聞了呢</a:t>
            </a:r>
            <a:r>
              <a:rPr lang="en-US" altLang="zh-CN" dirty="0" smtClean="0"/>
              <a:t>?</a:t>
            </a:r>
          </a:p>
          <a:p>
            <a:pPr>
              <a:lnSpc>
                <a:spcPct val="114000"/>
              </a:lnSpc>
            </a:pPr>
            <a:r>
              <a:rPr lang="zh-CN" altLang="en-US" dirty="0"/>
              <a:t>換</a:t>
            </a:r>
            <a:r>
              <a:rPr lang="zh-CN" altLang="en-US" dirty="0" smtClean="0"/>
              <a:t>你練習抓取聯合新聞的新聞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59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定位標題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33" y="1007988"/>
            <a:ext cx="6774658" cy="38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提取</a:t>
            </a:r>
            <a:r>
              <a:rPr lang="zh-CN" altLang="en-US" dirty="0" smtClean="0"/>
              <a:t>標題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4" y="2352873"/>
            <a:ext cx="7772400" cy="1895475"/>
          </a:xfrm>
          <a:prstGeom prst="rect">
            <a:avLst/>
          </a:prstGeom>
        </p:spPr>
      </p:pic>
      <p:sp>
        <p:nvSpPr>
          <p:cNvPr id="5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752165" y="4320332"/>
            <a:ext cx="7550658" cy="576088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2000" dirty="0" smtClean="0"/>
              <a:t>換你練習</a:t>
            </a:r>
            <a:r>
              <a:rPr lang="en-US" altLang="zh-CN" sz="2000" dirty="0" smtClean="0"/>
              <a:t>!</a:t>
            </a:r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752165" y="863972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altLang="zh-CN" sz="2000" dirty="0" err="1" smtClean="0"/>
              <a:t>BeautifulSoup</a:t>
            </a:r>
            <a:r>
              <a:rPr lang="zh-CN" altLang="en-US" sz="2000" dirty="0" smtClean="0"/>
              <a:t>是強大</a:t>
            </a:r>
            <a:r>
              <a:rPr lang="zh-CN" altLang="en-US" sz="2000" dirty="0"/>
              <a:t>且簡單易學的 </a:t>
            </a:r>
            <a:r>
              <a:rPr lang="en-US" altLang="zh-CN" sz="2000" dirty="0"/>
              <a:t>HTML </a:t>
            </a:r>
            <a:r>
              <a:rPr lang="zh-CN" altLang="en-US" sz="2000" dirty="0"/>
              <a:t>解析器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先將 </a:t>
            </a:r>
            <a:r>
              <a:rPr lang="en-US" altLang="zh-CN" sz="2000" dirty="0"/>
              <a:t>HTML </a:t>
            </a:r>
            <a:r>
              <a:rPr lang="zh-CN" altLang="en-US" sz="2000" dirty="0"/>
              <a:t>轉變成 </a:t>
            </a:r>
            <a:r>
              <a:rPr lang="en-US" altLang="zh-CN" sz="2000" dirty="0" err="1"/>
              <a:t>BeautifulSoup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物件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再</a:t>
            </a:r>
            <a:r>
              <a:rPr lang="zh-CN" altLang="en-US" sz="2000" dirty="0"/>
              <a:t>用 </a:t>
            </a:r>
            <a:r>
              <a:rPr lang="en-US" altLang="zh-CN" sz="2000" dirty="0" err="1"/>
              <a:t>BeautifulSoup</a:t>
            </a:r>
            <a:r>
              <a:rPr lang="en-US" altLang="zh-CN" sz="2000" dirty="0"/>
              <a:t> </a:t>
            </a:r>
            <a:r>
              <a:rPr lang="zh-CN" altLang="en-US" sz="2000" dirty="0"/>
              <a:t>的函數取得想要的標籤資訊 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037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提取時間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59193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提取時間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935980"/>
            <a:ext cx="7772400" cy="1762125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52165" y="2880172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/>
              <a:t>對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soup </a:t>
            </a:r>
            <a:r>
              <a:rPr lang="zh-CN" altLang="en-US" sz="2000" dirty="0" smtClean="0"/>
              <a:t>物件 使用 </a:t>
            </a:r>
            <a:r>
              <a:rPr lang="en-US" altLang="zh-CN" sz="2000" dirty="0" smtClean="0"/>
              <a:t>.text </a:t>
            </a:r>
            <a:r>
              <a:rPr lang="zh-CN" altLang="en-US" sz="2000" dirty="0" smtClean="0"/>
              <a:t>可以取得內文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/>
              <a:t>對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soup </a:t>
            </a:r>
            <a:r>
              <a:rPr lang="zh-CN" altLang="en-US" sz="2000" dirty="0" smtClean="0"/>
              <a:t>物件 使用</a:t>
            </a:r>
            <a:r>
              <a:rPr lang="en-US" altLang="zh-CN" sz="2000" dirty="0" smtClean="0"/>
              <a:t>[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屬性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dirty="0" smtClean="0"/>
              <a:t>]</a:t>
            </a:r>
            <a:r>
              <a:rPr lang="zh-CN" altLang="en-US" sz="2000" dirty="0" smtClean="0"/>
              <a:t>可以取得屬性內容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/>
              <a:t>換你練習</a:t>
            </a:r>
            <a:r>
              <a:rPr lang="en-US" altLang="zh-CN" sz="2000" dirty="0"/>
              <a:t>!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203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提取類型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35980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01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 smtClean="0"/>
              <a:t>課程簡介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1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提取類型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4" y="1224012"/>
            <a:ext cx="8686800" cy="1514475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52165" y="2880172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altLang="zh-CN" sz="2000" dirty="0" smtClean="0"/>
              <a:t>Meta</a:t>
            </a:r>
            <a:r>
              <a:rPr lang="zh-CN" altLang="en-US" sz="2000" dirty="0" smtClean="0"/>
              <a:t>元素原本是給搜尋引擎的資訊，但對於我們來說只要能抓到資料就好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/>
              <a:t>換你練習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263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提取摘要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35980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提取摘要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079996"/>
            <a:ext cx="8715375" cy="20574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52165" y="3312220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有沒有感覺爬蟲好像蠻容易的呢</a:t>
            </a:r>
            <a:r>
              <a:rPr lang="en-US" altLang="zh-CN" sz="2000" dirty="0" smtClean="0"/>
              <a:t>?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481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提取內文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1007988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提取內文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0" y="1152004"/>
            <a:ext cx="5629186" cy="3489586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208117" y="1152004"/>
            <a:ext cx="2448272" cy="309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altLang="zh-CN" sz="2000" dirty="0" err="1" smtClean="0"/>
              <a:t>soup.find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回傳的是找到的第一個元素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en-US" altLang="zh-CN" sz="2000" dirty="0" err="1" smtClean="0"/>
              <a:t>Soup.find_all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回傳的是找到的所有元素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換你練習</a:t>
            </a:r>
            <a:r>
              <a:rPr lang="en-US" altLang="zh-CN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50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提取</a:t>
            </a:r>
            <a:r>
              <a:rPr lang="zh-CN" altLang="en-US" dirty="0" smtClean="0"/>
              <a:t>內文</a:t>
            </a:r>
            <a:r>
              <a:rPr lang="en-US" altLang="zh-CN" dirty="0" smtClean="0"/>
              <a:t>-2</a:t>
            </a:r>
            <a:endParaRPr lang="zh-TW" altLang="en-US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6208117" y="1152004"/>
            <a:ext cx="2448272" cy="309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好像抓到不是內文的資訊了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標定要抓的資訊是特定元素下的 </a:t>
            </a:r>
            <a:r>
              <a:rPr lang="en-US" altLang="zh-CN" sz="2000" dirty="0" smtClean="0"/>
              <a:t>p </a:t>
            </a:r>
            <a:r>
              <a:rPr lang="zh-CN" altLang="en-US" sz="2000" dirty="0" smtClean="0"/>
              <a:t>元素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換你練習</a:t>
            </a:r>
            <a:r>
              <a:rPr lang="en-US" altLang="zh-CN" sz="2000" dirty="0" smtClean="0"/>
              <a:t>!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29" y="1152004"/>
            <a:ext cx="3662476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提取</a:t>
            </a:r>
            <a:r>
              <a:rPr lang="zh-CN" altLang="en-US" dirty="0" smtClean="0"/>
              <a:t>內文</a:t>
            </a:r>
            <a:r>
              <a:rPr lang="en-US" altLang="zh-CN" dirty="0" smtClean="0"/>
              <a:t>-3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52004"/>
            <a:ext cx="8401050" cy="1571625"/>
          </a:xfrm>
          <a:prstGeom prst="rect">
            <a:avLst/>
          </a:prstGeom>
        </p:spPr>
      </p:pic>
      <p:sp>
        <p:nvSpPr>
          <p:cNvPr id="6" name="文字版面配置區 2"/>
          <p:cNvSpPr txBox="1">
            <a:spLocks/>
          </p:cNvSpPr>
          <p:nvPr/>
        </p:nvSpPr>
        <p:spPr>
          <a:xfrm>
            <a:off x="735509" y="3312244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透過 </a:t>
            </a:r>
            <a:r>
              <a:rPr lang="en-US" altLang="zh-CN" sz="2000" dirty="0" smtClean="0"/>
              <a:t>for </a:t>
            </a:r>
            <a:r>
              <a:rPr lang="zh-CN" altLang="en-US" sz="2000" dirty="0" smtClean="0"/>
              <a:t>迴圈將各個段落的文字串接起來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704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提取內文</a:t>
            </a:r>
            <a:r>
              <a:rPr lang="en-US" altLang="zh-CN" dirty="0" smtClean="0"/>
              <a:t>-4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07988"/>
            <a:ext cx="8362950" cy="257175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509" y="3672260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將 </a:t>
            </a:r>
            <a:r>
              <a:rPr lang="en-US" altLang="zh-CN" sz="2000" dirty="0" smtClean="0"/>
              <a:t>for </a:t>
            </a:r>
            <a:r>
              <a:rPr lang="zh-CN" altLang="en-US" sz="2000" dirty="0" smtClean="0"/>
              <a:t>迴圈濃縮成一行，讓版面乾淨些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190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提取關鍵詞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1007421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提取關鍵詞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224012"/>
            <a:ext cx="8448675" cy="1552575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509" y="3096220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雖然中時新聞的內文下有提供關鍵詞，但並不是每個新聞網站都有提供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所以我們還是抓餵給搜尋引擎的元素比較好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904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課程目標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1" y="1469790"/>
            <a:ext cx="5067672" cy="28505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992093" y="1469790"/>
            <a:ext cx="28237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CN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基本操作</a:t>
            </a:r>
            <a:endParaRPr lang="en-US" altLang="zh-TW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  <a:endParaRPr lang="en-US" altLang="zh-TW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文字探勘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45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提取網站名稱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35980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提取網站名稱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1121122"/>
            <a:ext cx="8382000" cy="154305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509" y="3024212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/>
              <a:t>很多</a:t>
            </a:r>
            <a:r>
              <a:rPr lang="zh-CN" altLang="en-US" sz="2000" dirty="0" smtClean="0"/>
              <a:t>元素都指向中時電子報，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我們只要挑一個能抓到資料的元素就好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61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提取網址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35980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提取網址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152004"/>
            <a:ext cx="8448675" cy="1790700"/>
          </a:xfrm>
          <a:prstGeom prst="rect">
            <a:avLst/>
          </a:prstGeom>
        </p:spPr>
      </p:pic>
      <p:sp>
        <p:nvSpPr>
          <p:cNvPr id="6" name="文字版面配置區 2"/>
          <p:cNvSpPr txBox="1">
            <a:spLocks/>
          </p:cNvSpPr>
          <p:nvPr/>
        </p:nvSpPr>
        <p:spPr>
          <a:xfrm>
            <a:off x="735509" y="3024212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不知不覺就把老師需要的資料收集齊了呢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219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將資料存成表格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3" y="856016"/>
            <a:ext cx="8404002" cy="3348000"/>
          </a:xfrm>
          <a:prstGeom prst="rect">
            <a:avLst/>
          </a:prstGeom>
        </p:spPr>
      </p:pic>
      <p:sp>
        <p:nvSpPr>
          <p:cNvPr id="7" name="文字版面配置區 2"/>
          <p:cNvSpPr txBox="1">
            <a:spLocks/>
          </p:cNvSpPr>
          <p:nvPr/>
        </p:nvSpPr>
        <p:spPr>
          <a:xfrm>
            <a:off x="735425" y="4176340"/>
            <a:ext cx="7550658" cy="1224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把 </a:t>
            </a:r>
            <a:r>
              <a:rPr lang="en-US" altLang="zh-CN" sz="2000" dirty="0" smtClean="0"/>
              <a:t>pandas </a:t>
            </a:r>
            <a:r>
              <a:rPr lang="zh-CN" altLang="en-US" sz="2000" dirty="0" smtClean="0"/>
              <a:t>當做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的 </a:t>
            </a:r>
            <a:r>
              <a:rPr lang="en-US" altLang="zh-CN" sz="2000" dirty="0" smtClean="0"/>
              <a:t>excel</a:t>
            </a:r>
            <a:r>
              <a:rPr lang="zh-CN" altLang="en-US" sz="2000" dirty="0" smtClean="0"/>
              <a:t>，方便我們保存資料</a:t>
            </a:r>
            <a:r>
              <a:rPr lang="en-US" altLang="zh-CN" sz="20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000" dirty="0" smtClean="0"/>
              <a:t>換</a:t>
            </a:r>
            <a:r>
              <a:rPr lang="zh-CN" altLang="en-US" sz="2000" dirty="0"/>
              <a:t>你練習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395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定義 </a:t>
            </a:r>
            <a:r>
              <a:rPr lang="en-US" altLang="zh-CN" dirty="0" err="1" smtClean="0"/>
              <a:t>GetNews</a:t>
            </a:r>
            <a:r>
              <a:rPr lang="en-US" altLang="zh-CN" dirty="0" smtClean="0"/>
              <a:t> </a:t>
            </a:r>
            <a:r>
              <a:rPr lang="zh-CN" altLang="en-US" dirty="0" smtClean="0"/>
              <a:t>函數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2" y="935980"/>
            <a:ext cx="7707024" cy="34560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425" y="4391980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只要把網址放在函數中就可以自動整理好新聞囉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22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休息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分鐘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30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收集新聞清單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268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收集新聞清單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4" y="935980"/>
            <a:ext cx="6784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TW" altLang="en-US" dirty="0"/>
              <a:t>收集新聞</a:t>
            </a:r>
            <a:r>
              <a:rPr lang="zh-TW" altLang="en-US" dirty="0" smtClean="0"/>
              <a:t>清單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13" y="1404428"/>
            <a:ext cx="6650482" cy="35640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425" y="863972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發現資料都在 </a:t>
            </a:r>
            <a:r>
              <a:rPr lang="en-US" altLang="zh-CN" sz="2000" dirty="0" smtClean="0"/>
              <a:t>h3 </a:t>
            </a:r>
            <a:r>
              <a:rPr lang="zh-CN" altLang="en-US" sz="2000" dirty="0" smtClean="0"/>
              <a:t>下面的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元素中</a:t>
            </a:r>
            <a:r>
              <a:rPr lang="en-US" altLang="zh-CN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80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資料的測量尺度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種資料的測量尺度</a:t>
            </a:r>
            <a:endParaRPr lang="en-US" altLang="zh-CN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56793"/>
              </p:ext>
            </p:extLst>
          </p:nvPr>
        </p:nvGraphicFramePr>
        <p:xfrm>
          <a:off x="910355" y="1944092"/>
          <a:ext cx="720079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1">
                  <a:extLst>
                    <a:ext uri="{9D8B030D-6E8A-4147-A177-3AD203B41FA5}">
                      <a16:colId xmlns:a16="http://schemas.microsoft.com/office/drawing/2014/main" val="164320263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067279310"/>
                    </a:ext>
                  </a:extLst>
                </a:gridCol>
                <a:gridCol w="3168351">
                  <a:extLst>
                    <a:ext uri="{9D8B030D-6E8A-4147-A177-3AD203B41FA5}">
                      <a16:colId xmlns:a16="http://schemas.microsoft.com/office/drawing/2014/main" val="290345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數學特徵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0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 ,</a:t>
                      </a:r>
                      <a:r>
                        <a:rPr lang="en-US" altLang="zh-CN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居住縣市</a:t>
                      </a:r>
                      <a:r>
                        <a:rPr lang="zh-CN" altLang="en-US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，科系名稱</a:t>
                      </a:r>
                      <a:r>
                        <a:rPr lang="en-US" altLang="zh-CN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0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順序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 ,</a:t>
                      </a:r>
                      <a:r>
                        <a:rPr lang="en-US" altLang="zh-CN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≠, &gt;, &lt;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滿意度，消費頻率</a:t>
                      </a:r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64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等距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 ,</a:t>
                      </a:r>
                      <a:r>
                        <a:rPr lang="en-US" altLang="zh-CN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≠, &gt;, &lt;, +, -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溫度， 年份</a:t>
                      </a:r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0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等比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 ,</a:t>
                      </a:r>
                      <a:r>
                        <a:rPr lang="en-US" altLang="zh-CN" sz="20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≠, &gt;, &lt;, +, -, *, /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營業額，來客數</a:t>
                      </a:r>
                      <a:r>
                        <a:rPr lang="en-US" altLang="zh-CN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3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0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TW" altLang="en-US" dirty="0"/>
              <a:t>收集新聞</a:t>
            </a:r>
            <a:r>
              <a:rPr lang="zh-TW" altLang="en-US" dirty="0" smtClean="0"/>
              <a:t>清單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95" y="1404428"/>
            <a:ext cx="7250117" cy="3564000"/>
          </a:xfrm>
          <a:prstGeom prst="rect">
            <a:avLst/>
          </a:prstGeom>
        </p:spPr>
      </p:pic>
      <p:sp>
        <p:nvSpPr>
          <p:cNvPr id="6" name="文字版面配置區 2"/>
          <p:cNvSpPr txBox="1">
            <a:spLocks/>
          </p:cNvSpPr>
          <p:nvPr/>
        </p:nvSpPr>
        <p:spPr>
          <a:xfrm>
            <a:off x="735425" y="863972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/>
              <a:t>調整</a:t>
            </a:r>
            <a:r>
              <a:rPr lang="zh-CN" altLang="en-US" sz="2000" dirty="0" smtClean="0"/>
              <a:t>一下就可以拿到新聞清單囉</a:t>
            </a:r>
            <a:r>
              <a:rPr lang="en-US" altLang="zh-CN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91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定義 </a:t>
            </a:r>
            <a:r>
              <a:rPr lang="en-US" altLang="zh-CN" dirty="0" err="1" smtClean="0"/>
              <a:t>GetLinks</a:t>
            </a:r>
            <a:r>
              <a:rPr lang="en-US" altLang="zh-CN" dirty="0" smtClean="0"/>
              <a:t> </a:t>
            </a:r>
            <a:r>
              <a:rPr lang="zh-CN" altLang="en-US" dirty="0" smtClean="0"/>
              <a:t>函數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24557"/>
          <a:stretch/>
        </p:blipFill>
        <p:spPr>
          <a:xfrm>
            <a:off x="519486" y="935980"/>
            <a:ext cx="4680520" cy="388800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5416029" y="935980"/>
            <a:ext cx="2870054" cy="1224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很輕鬆的就將能將新聞清單抓下來了</a:t>
            </a:r>
            <a:r>
              <a:rPr lang="en-US" altLang="zh-CN" sz="2000" dirty="0" smtClean="0"/>
              <a:t>!</a:t>
            </a:r>
            <a:br>
              <a:rPr lang="en-US" altLang="zh-CN" sz="2000" dirty="0" smtClean="0"/>
            </a:br>
            <a:r>
              <a:rPr lang="en-US" altLang="zh-CN" sz="2000" dirty="0" smtClean="0"/>
              <a:t>(</a:t>
            </a:r>
            <a:r>
              <a:rPr lang="zh-CN" altLang="en-US" sz="2000" dirty="0" smtClean="0"/>
              <a:t>比起抓新聞內容</a:t>
            </a:r>
            <a:r>
              <a:rPr lang="en-US" altLang="zh-CN" sz="2000" dirty="0" smtClean="0"/>
              <a:t>)</a:t>
            </a:r>
          </a:p>
          <a:p>
            <a:pPr>
              <a:lnSpc>
                <a:spcPct val="114000"/>
              </a:lnSpc>
            </a:pPr>
            <a:r>
              <a:rPr lang="zh-CN" altLang="en-US" sz="2000" dirty="0"/>
              <a:t>換</a:t>
            </a:r>
            <a:r>
              <a:rPr lang="zh-CN" altLang="en-US" sz="2000" dirty="0" smtClean="0"/>
              <a:t>你練習</a:t>
            </a:r>
            <a:r>
              <a:rPr lang="en-US" altLang="zh-CN" sz="2000" dirty="0" smtClean="0"/>
              <a:t>!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069" y="2880196"/>
            <a:ext cx="2736660" cy="18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>
          <a:xfrm>
            <a:off x="2213769" y="215900"/>
            <a:ext cx="4559682" cy="535531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透過迴圈收集更多新聞</a:t>
            </a:r>
            <a:r>
              <a:rPr lang="zh-TW" altLang="en-US" dirty="0" smtClean="0"/>
              <a:t>清單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1" y="935980"/>
            <a:ext cx="4407315" cy="39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05" y="769563"/>
            <a:ext cx="3514004" cy="248744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84251" y="3528268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發現規律後，</a:t>
            </a:r>
            <a:endParaRPr lang="en-US" altLang="zh-CN" dirty="0" smtClean="0"/>
          </a:p>
          <a:p>
            <a:r>
              <a:rPr lang="zh-CN" altLang="en-US" dirty="0" smtClean="0"/>
              <a:t>好像只要用迴圈就能創造出連結了</a:t>
            </a:r>
            <a:r>
              <a:rPr lang="en-US" altLang="zh-CN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538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>
          <a:xfrm>
            <a:off x="2273077" y="215900"/>
            <a:ext cx="4415666" cy="535531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透過迴圈收集更多新聞清單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" y="935980"/>
            <a:ext cx="8391525" cy="2914650"/>
          </a:xfrm>
          <a:prstGeom prst="rect">
            <a:avLst/>
          </a:prstGeom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735425" y="4032324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終點就在眼前了，加油</a:t>
            </a:r>
            <a:r>
              <a:rPr lang="en-US" altLang="zh-CN" sz="2000" dirty="0" smtClean="0"/>
              <a:t>!!</a:t>
            </a:r>
          </a:p>
          <a:p>
            <a:pPr>
              <a:lnSpc>
                <a:spcPct val="114000"/>
              </a:lnSpc>
            </a:pPr>
            <a:r>
              <a:rPr lang="zh-CN" altLang="en-US" sz="2000" dirty="0"/>
              <a:t>換你練習</a:t>
            </a:r>
            <a:endParaRPr lang="en-US" altLang="zh-CN" sz="2000" dirty="0"/>
          </a:p>
        </p:txBody>
      </p:sp>
      <p:sp>
        <p:nvSpPr>
          <p:cNvPr id="6" name="文字版面配置區 2"/>
          <p:cNvSpPr txBox="1">
            <a:spLocks/>
          </p:cNvSpPr>
          <p:nvPr/>
        </p:nvSpPr>
        <p:spPr>
          <a:xfrm>
            <a:off x="735509" y="4031793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終點就在眼前了，加油</a:t>
            </a:r>
            <a:r>
              <a:rPr lang="en-US" altLang="zh-CN" sz="2000" dirty="0" smtClean="0"/>
              <a:t>!!</a:t>
            </a:r>
          </a:p>
          <a:p>
            <a:pPr>
              <a:lnSpc>
                <a:spcPct val="114000"/>
              </a:lnSpc>
            </a:pPr>
            <a:r>
              <a:rPr lang="zh-CN" altLang="en-US" sz="2000" dirty="0"/>
              <a:t>換你練習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097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你</a:t>
            </a:r>
            <a:r>
              <a:rPr lang="en-US" altLang="zh-CN" dirty="0" smtClean="0"/>
              <a:t>…</a:t>
            </a:r>
            <a:r>
              <a:rPr lang="zh-CN" altLang="en-US" dirty="0" smtClean="0"/>
              <a:t>迷路了嗎</a:t>
            </a:r>
            <a:r>
              <a:rPr lang="en-US" altLang="zh-CN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7334634" cy="33123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回顧</a:t>
            </a:r>
            <a:r>
              <a:rPr lang="zh-CN" altLang="en-US" dirty="0" smtClean="0"/>
              <a:t>一下我們設定的階段目標</a:t>
            </a:r>
            <a:endParaRPr lang="en-US" altLang="zh-CN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嘗試解析一則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新聞清單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迴圈收集更多新聞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清單</a:t>
            </a:r>
            <a:endParaRPr lang="en-US" altLang="zh-TW" dirty="0"/>
          </a:p>
          <a:p>
            <a:r>
              <a:rPr lang="zh-CN" altLang="en-US" dirty="0" smtClean="0"/>
              <a:t>組合以上函數就可以執行爬蟲囉</a:t>
            </a:r>
            <a:r>
              <a:rPr lang="en-US" altLang="zh-CN" dirty="0" smtClean="0"/>
              <a:t>!</a:t>
            </a:r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55589" y="1863373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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55589" y="251144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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55589" y="3087509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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87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撰寫最後的爬蟲函數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80" y="935980"/>
            <a:ext cx="7313547" cy="39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使用爬蟲函數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84176"/>
            <a:ext cx="8324850" cy="6286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1560"/>
          <a:stretch/>
        </p:blipFill>
        <p:spPr>
          <a:xfrm>
            <a:off x="288923" y="2224881"/>
            <a:ext cx="8349239" cy="190078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2" y="914896"/>
            <a:ext cx="8391525" cy="657225"/>
          </a:xfrm>
          <a:prstGeom prst="rect">
            <a:avLst/>
          </a:prstGeom>
        </p:spPr>
      </p:pic>
      <p:sp>
        <p:nvSpPr>
          <p:cNvPr id="11" name="文字版面配置區 2"/>
          <p:cNvSpPr txBox="1">
            <a:spLocks/>
          </p:cNvSpPr>
          <p:nvPr/>
        </p:nvSpPr>
        <p:spPr>
          <a:xfrm>
            <a:off x="735509" y="4125664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換你來做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/>
              <a:t>你</a:t>
            </a:r>
            <a:r>
              <a:rPr lang="zh-CN" altLang="en-US" sz="2000" dirty="0" smtClean="0"/>
              <a:t>覺得這樣的速度是快還是慢</a:t>
            </a:r>
            <a:r>
              <a:rPr lang="en-US" altLang="zh-CN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22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>
          <a:xfrm>
            <a:off x="2679725" y="215900"/>
            <a:ext cx="3551570" cy="53553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撰寫最後的爬蟲</a:t>
            </a:r>
            <a:r>
              <a:rPr lang="zh-TW" altLang="en-US" dirty="0" smtClean="0"/>
              <a:t>函數</a:t>
            </a:r>
            <a:r>
              <a:rPr lang="en-US" altLang="zh-TW" dirty="0" smtClean="0"/>
              <a:t>2.0</a:t>
            </a:r>
            <a:endParaRPr lang="zh-TW" altLang="en-US" dirty="0"/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735509" y="935980"/>
            <a:ext cx="8064896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現代電腦都有多核心多線程的能力，讓他一次做多個任務不是問題</a:t>
            </a:r>
            <a:r>
              <a:rPr lang="en-US" altLang="zh-CN" sz="2000" dirty="0" smtClean="0"/>
              <a:t>!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440036"/>
            <a:ext cx="8610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>
            <a:spLocks noGrp="1"/>
          </p:cNvSpPr>
          <p:nvPr>
            <p:ph idx="13"/>
          </p:nvPr>
        </p:nvSpPr>
        <p:spPr>
          <a:xfrm>
            <a:off x="2679725" y="215900"/>
            <a:ext cx="3551570" cy="53553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撰寫最後的爬蟲</a:t>
            </a:r>
            <a:r>
              <a:rPr lang="zh-TW" altLang="en-US" dirty="0" smtClean="0"/>
              <a:t>函數</a:t>
            </a:r>
            <a:r>
              <a:rPr lang="en-US" altLang="zh-TW" dirty="0" smtClean="0"/>
              <a:t>2.0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28" y="863972"/>
            <a:ext cx="738076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/>
          <p:cNvSpPr>
            <a:spLocks noGrp="1"/>
          </p:cNvSpPr>
          <p:nvPr>
            <p:ph idx="13"/>
          </p:nvPr>
        </p:nvSpPr>
        <p:spPr>
          <a:xfrm>
            <a:off x="2679725" y="215900"/>
            <a:ext cx="3551570" cy="53553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撰寫最後的爬蟲</a:t>
            </a:r>
            <a:r>
              <a:rPr lang="zh-TW" altLang="en-US" dirty="0" smtClean="0"/>
              <a:t>函數</a:t>
            </a:r>
            <a:r>
              <a:rPr lang="en-US" altLang="zh-TW" dirty="0" smtClean="0"/>
              <a:t>2.0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" y="1139031"/>
            <a:ext cx="8524875" cy="2762250"/>
          </a:xfrm>
          <a:prstGeom prst="rect">
            <a:avLst/>
          </a:prstGeom>
        </p:spPr>
      </p:pic>
      <p:sp>
        <p:nvSpPr>
          <p:cNvPr id="7" name="文字版面配置區 2"/>
          <p:cNvSpPr txBox="1">
            <a:spLocks/>
          </p:cNvSpPr>
          <p:nvPr/>
        </p:nvSpPr>
        <p:spPr>
          <a:xfrm>
            <a:off x="735509" y="4125664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/>
              <a:t>單線</a:t>
            </a:r>
            <a:r>
              <a:rPr lang="zh-CN" altLang="en-US" sz="2000" dirty="0" smtClean="0"/>
              <a:t>程：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分</a:t>
            </a:r>
            <a:r>
              <a:rPr lang="en-US" altLang="zh-CN" sz="2000" dirty="0" smtClean="0"/>
              <a:t>24</a:t>
            </a:r>
            <a:r>
              <a:rPr lang="zh-CN" altLang="en-US" sz="2000" dirty="0" smtClean="0"/>
              <a:t>秒  </a:t>
            </a:r>
            <a:r>
              <a:rPr lang="en-US" altLang="zh-CN" sz="2000" dirty="0" err="1" smtClean="0"/>
              <a:t>v.s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多線程： </a:t>
            </a:r>
            <a:r>
              <a:rPr lang="en-US" altLang="zh-CN" sz="2000" dirty="0" smtClean="0"/>
              <a:t>31</a:t>
            </a:r>
            <a:r>
              <a:rPr lang="zh-CN" altLang="en-US" sz="2000" dirty="0" smtClean="0"/>
              <a:t>秒</a:t>
            </a:r>
            <a:endParaRPr lang="en-US" altLang="zh-CN" sz="2000" dirty="0" smtClean="0"/>
          </a:p>
          <a:p>
            <a:pPr>
              <a:lnSpc>
                <a:spcPct val="114000"/>
              </a:lnSpc>
            </a:pPr>
            <a:r>
              <a:rPr lang="zh-CN" altLang="en-US" sz="2000" dirty="0"/>
              <a:t>換</a:t>
            </a:r>
            <a:r>
              <a:rPr lang="zh-CN" altLang="en-US" sz="2000" dirty="0" smtClean="0"/>
              <a:t>你試試看</a:t>
            </a:r>
            <a:r>
              <a:rPr lang="en-US" altLang="zh-CN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20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數據的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個 </a:t>
            </a:r>
            <a:r>
              <a:rPr lang="en-US" altLang="zh-CN" dirty="0" smtClean="0"/>
              <a:t>V</a:t>
            </a:r>
            <a:endParaRPr lang="zh-TW" altLang="en-US" dirty="0"/>
          </a:p>
        </p:txBody>
      </p:sp>
      <p:pic>
        <p:nvPicPr>
          <p:cNvPr id="3074" name="Picture 2" descr="https://mavis886.files.wordpress.com/2016/11/bigdata_0011.jpg?w=1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9" y="935980"/>
            <a:ext cx="5040560" cy="378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352133" y="935980"/>
            <a:ext cx="2421983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資料量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形態</a:t>
            </a:r>
            <a:endParaRPr lang="en-US" altLang="zh-CN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4759" y="3888309"/>
            <a:ext cx="6416427" cy="11520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傳統分析著重在於 結構化資料 分析，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而文字探勘的重點在於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如何從非結構化的文字中萃取出有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價值的</a:t>
            </a: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kumimoji="0" lang="zh-TW" altLang="zh-TW" sz="4800" b="0" i="0" u="none" strike="noStrike" cap="none" normalizeH="0" baseline="0" dirty="0" smtClean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嘗試把所有新聞抓下來</a:t>
            </a:r>
            <a:r>
              <a:rPr lang="en-US" altLang="zh-CN" dirty="0" smtClean="0"/>
              <a:t>!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6830578" cy="122416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dirty="0" smtClean="0"/>
              <a:t>總算把爬蟲程式寫完了</a:t>
            </a:r>
            <a:r>
              <a:rPr lang="en-US" altLang="zh-CN" dirty="0" smtClean="0"/>
              <a:t>…</a:t>
            </a:r>
          </a:p>
          <a:p>
            <a:pPr>
              <a:lnSpc>
                <a:spcPct val="114000"/>
              </a:lnSpc>
            </a:pPr>
            <a:r>
              <a:rPr lang="zh-CN" altLang="en-US" dirty="0" smtClean="0"/>
              <a:t>接下來我們嘗試把所有新聞都抓下來吧</a:t>
            </a:r>
            <a:r>
              <a:rPr lang="en-US" altLang="zh-CN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dirty="0" smtClean="0"/>
              <a:t>提示：</a:t>
            </a:r>
            <a:endParaRPr lang="en-US" altLang="zh-CN" dirty="0" smtClean="0"/>
          </a:p>
          <a:p>
            <a:pPr marL="914400" lvl="1" indent="-457200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dirty="0" smtClean="0"/>
              <a:t>可以用「觀察法」人工看看有多少個分頁</a:t>
            </a:r>
            <a:endParaRPr lang="en-US" altLang="zh-CN" sz="2000" dirty="0" smtClean="0"/>
          </a:p>
          <a:p>
            <a:pPr marL="914400" lvl="1" indent="-457200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dirty="0" smtClean="0"/>
              <a:t>不管有多少分頁，直接用 </a:t>
            </a:r>
            <a:r>
              <a:rPr lang="en-US" altLang="zh-CN" sz="2000" dirty="0" smtClean="0"/>
              <a:t>try </a:t>
            </a:r>
            <a:r>
              <a:rPr lang="zh-CN" altLang="en-US" sz="2000" dirty="0" smtClean="0"/>
              <a:t>函數抓</a:t>
            </a:r>
            <a:r>
              <a:rPr lang="en-US" altLang="zh-CN" sz="2000" dirty="0" smtClean="0"/>
              <a:t>100</a:t>
            </a:r>
            <a:r>
              <a:rPr lang="zh-CN" altLang="en-US" sz="2000" dirty="0" smtClean="0"/>
              <a:t>頁</a:t>
            </a:r>
            <a:endParaRPr lang="en-US" altLang="zh-CN" sz="2000" dirty="0" smtClean="0"/>
          </a:p>
          <a:p>
            <a:pPr marL="914400" lvl="1" indent="-457200">
              <a:lnSpc>
                <a:spcPct val="114000"/>
              </a:lnSpc>
              <a:buFont typeface="+mj-lt"/>
              <a:buAutoNum type="arabicPeriod"/>
            </a:pPr>
            <a:r>
              <a:rPr lang="zh-CN" altLang="en-US" sz="2000" dirty="0" smtClean="0"/>
              <a:t>先偵測有沒有「下一頁」，有的話就繼續前往下一頁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這個沒教，有興趣的可以看自行摸索</a:t>
            </a:r>
            <a:r>
              <a:rPr lang="en-US" altLang="zh-CN" sz="2000" dirty="0" smtClean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28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79996"/>
            <a:ext cx="8324850" cy="638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0" y="1791564"/>
            <a:ext cx="8316000" cy="6291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-1" b="49679"/>
          <a:stretch/>
        </p:blipFill>
        <p:spPr>
          <a:xfrm>
            <a:off x="317500" y="2491581"/>
            <a:ext cx="8304304" cy="2260823"/>
          </a:xfrm>
          <a:prstGeom prst="rect">
            <a:avLst/>
          </a:prstGeom>
        </p:spPr>
      </p:pic>
      <p:sp>
        <p:nvSpPr>
          <p:cNvPr id="10" name="內容版面配置區 1"/>
          <p:cNvSpPr>
            <a:spLocks noGrp="1"/>
          </p:cNvSpPr>
          <p:nvPr>
            <p:ph idx="13"/>
          </p:nvPr>
        </p:nvSpPr>
        <p:spPr>
          <a:xfrm>
            <a:off x="2944579" y="212125"/>
            <a:ext cx="3132350" cy="53553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嘗試把所有新聞抓下來</a:t>
            </a:r>
            <a:r>
              <a:rPr lang="en-US" altLang="zh-CN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保存資料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9" y="1512044"/>
            <a:ext cx="8439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休息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分鐘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44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文字探勘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37645" y="2917579"/>
            <a:ext cx="3996641" cy="3139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hlinkClick r:id="rId2" action="ppaction://hlinkfile"/>
              </a:rPr>
              <a:t>Sli.do</a:t>
            </a:r>
            <a:r>
              <a:rPr lang="en-US" altLang="zh-CN" sz="1600" dirty="0" smtClean="0"/>
              <a:t> # T094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8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961715" y="935980"/>
            <a:ext cx="7046602" cy="3240360"/>
          </a:xfrm>
        </p:spPr>
        <p:txBody>
          <a:bodyPr/>
          <a:lstStyle/>
          <a:p>
            <a:r>
              <a:rPr lang="zh-CN" altLang="en-US" sz="2400" dirty="0" smtClean="0"/>
              <a:t>關心社會福利的陳老師對於「外送平台」的議題很重視，因此想要請你幫忙抓取各大新聞網站的關於「外送」的新聞</a:t>
            </a:r>
            <a:endParaRPr lang="en-US" altLang="zh-CN" sz="2400" dirty="0" smtClean="0"/>
          </a:p>
          <a:p>
            <a:r>
              <a:rPr lang="zh-CN" altLang="en-US" sz="2400" dirty="0" smtClean="0"/>
              <a:t>與老師進一步討論後具體要抓的新聞網站後，經過評估新聞的數量後，決定先抓取中時與聯合新聞網的新聞，有餘力的話再抓取蘋果、自由等其他新聞網站</a:t>
            </a:r>
            <a:endParaRPr lang="en-US" altLang="zh-CN" sz="2400" dirty="0" smtClean="0"/>
          </a:p>
          <a:p>
            <a:r>
              <a:rPr lang="zh-CN" altLang="en-US" sz="2400" dirty="0" smtClean="0"/>
              <a:t>老師說需要以下資訊：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標題、時間、類型、摘要、內文、關鍵詞、網站名稱、網址</a:t>
            </a:r>
            <a:endParaRPr lang="en-US" altLang="zh-CN" sz="2400" dirty="0" smtClean="0"/>
          </a:p>
          <a:p>
            <a:pPr lvl="1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44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故事的繼續</a:t>
            </a:r>
            <a:endParaRPr lang="zh-TW" altLang="en-US" dirty="0"/>
          </a:p>
        </p:txBody>
      </p:sp>
      <p:sp>
        <p:nvSpPr>
          <p:cNvPr id="6" name="文字版面配置區 4"/>
          <p:cNvSpPr txBox="1">
            <a:spLocks/>
          </p:cNvSpPr>
          <p:nvPr/>
        </p:nvSpPr>
        <p:spPr>
          <a:xfrm>
            <a:off x="951533" y="935980"/>
            <a:ext cx="7046602" cy="3240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400" dirty="0" smtClean="0"/>
              <a:t>經過一番努力後，我們從新聞網站上抓下了</a:t>
            </a:r>
            <a:r>
              <a:rPr lang="en-US" altLang="zh-CN" sz="2400" dirty="0" smtClean="0"/>
              <a:t>1000</a:t>
            </a:r>
            <a:r>
              <a:rPr lang="zh-CN" altLang="en-US" sz="2400" dirty="0" smtClean="0"/>
              <a:t>篇新聞，確認檔案沒問題後，就把檔案寄給老師</a:t>
            </a:r>
            <a:r>
              <a:rPr lang="en-US" altLang="zh-CN" sz="2400" dirty="0" smtClean="0"/>
              <a:t>!</a:t>
            </a:r>
          </a:p>
          <a:p>
            <a:pPr>
              <a:lnSpc>
                <a:spcPct val="114000"/>
              </a:lnSpc>
            </a:pPr>
            <a:r>
              <a:rPr lang="zh-CN" altLang="en-US" sz="2400" dirty="0" smtClean="0"/>
              <a:t>很快的就收到了老師的回覆：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 smtClean="0"/>
              <a:t>「</a:t>
            </a:r>
            <a:r>
              <a:rPr lang="en-US" altLang="zh-CN" sz="2400" dirty="0" smtClean="0"/>
              <a:t>Hi, </a:t>
            </a:r>
            <a:r>
              <a:rPr lang="zh-CN" altLang="en-US" sz="2400" dirty="0" smtClean="0"/>
              <a:t>我沒想到你可以這麽快就把資料抓下來，而且新聞的數量比我想象中多好多</a:t>
            </a:r>
            <a:r>
              <a:rPr lang="en-US" altLang="zh-CN" sz="2400" dirty="0" smtClean="0"/>
              <a:t>!</a:t>
            </a:r>
            <a:r>
              <a:rPr lang="zh-CN" altLang="en-US" sz="2400" dirty="0" smtClean="0"/>
              <a:t>」</a:t>
            </a:r>
            <a:endParaRPr lang="en-US" altLang="zh-CN" sz="2400" dirty="0" smtClean="0"/>
          </a:p>
          <a:p>
            <a:pPr marL="266700" indent="-88900">
              <a:lnSpc>
                <a:spcPct val="114000"/>
              </a:lnSpc>
              <a:buNone/>
            </a:pPr>
            <a:r>
              <a:rPr lang="zh-CN" altLang="en-US" sz="2400" dirty="0" smtClean="0"/>
              <a:t>「</a:t>
            </a:r>
            <a:r>
              <a:rPr lang="zh-CN" altLang="en-US" sz="2400" dirty="0"/>
              <a:t>你可以</a:t>
            </a:r>
            <a:r>
              <a:rPr lang="zh-CN" altLang="en-US" sz="2400" dirty="0" smtClean="0"/>
              <a:t>順便幫我分析一下這些新聞都在談些什麼主題嗎</a:t>
            </a:r>
            <a:r>
              <a:rPr lang="en-US" altLang="zh-CN" sz="2400" dirty="0" smtClean="0"/>
              <a:t>?</a:t>
            </a:r>
            <a:r>
              <a:rPr lang="zh-CN" altLang="en-US" sz="2400" dirty="0" smtClean="0"/>
              <a:t>以及討論量隨著時間點有什麼樣的變化</a:t>
            </a:r>
            <a:r>
              <a:rPr lang="en-US" altLang="zh-CN" sz="2400" dirty="0"/>
              <a:t>?</a:t>
            </a:r>
            <a:r>
              <a:rPr lang="zh-CN" altLang="en-US" sz="2400" dirty="0" smtClean="0"/>
              <a:t>」</a:t>
            </a:r>
            <a:endParaRPr lang="zh-TW" altLang="en-US" sz="2400" dirty="0"/>
          </a:p>
        </p:txBody>
      </p:sp>
      <p:pic>
        <p:nvPicPr>
          <p:cNvPr id="15362" name="Picture 2" descr="「老師 icon」的圖片搜尋結果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1" y="2159827"/>
            <a:ext cx="792666" cy="7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老師 icon」的圖片搜尋結果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6" y="3137989"/>
            <a:ext cx="792666" cy="79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文字探勘流程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961715" y="1152004"/>
            <a:ext cx="6686562" cy="3600400"/>
          </a:xfrm>
        </p:spPr>
        <p:txBody>
          <a:bodyPr/>
          <a:lstStyle/>
          <a:p>
            <a:r>
              <a:rPr lang="zh-CN" altLang="en-US" dirty="0" smtClean="0"/>
              <a:t>還好我有參加社會系辦的爬蟲與文字探勘課程，這點小事是難不到我的</a:t>
            </a:r>
            <a:r>
              <a:rPr lang="en-US" altLang="zh-CN" dirty="0" smtClean="0"/>
              <a:t>!</a:t>
            </a:r>
          </a:p>
          <a:p>
            <a:r>
              <a:rPr lang="zh-CN" altLang="en-US" dirty="0" smtClean="0"/>
              <a:t>接著拿出課程筆記，上面記錄著文字探勘的流程如下：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先將文本斷詞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 smtClean="0"/>
              <a:t> 將資料</a:t>
            </a:r>
            <a:r>
              <a:rPr lang="zh-CN" altLang="en-US" dirty="0"/>
              <a:t>轉換</a:t>
            </a:r>
            <a:r>
              <a:rPr lang="zh-CN" altLang="en-US" dirty="0" smtClean="0"/>
              <a:t>成結構化資料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 smtClean="0"/>
              <a:t> </a:t>
            </a:r>
            <a:r>
              <a:rPr lang="zh-CN" altLang="en-US" dirty="0" smtClean="0"/>
              <a:t>進行分析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916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什麼是斷詞</a:t>
            </a:r>
            <a:r>
              <a:rPr lang="en-US" altLang="zh-CN" dirty="0" smtClean="0"/>
              <a:t>?</a:t>
            </a:r>
            <a:endParaRPr lang="zh-TW" altLang="en-US" dirty="0"/>
          </a:p>
        </p:txBody>
      </p:sp>
      <p:sp>
        <p:nvSpPr>
          <p:cNvPr id="11" name="文字版面配置區 2"/>
          <p:cNvSpPr txBox="1">
            <a:spLocks/>
          </p:cNvSpPr>
          <p:nvPr/>
        </p:nvSpPr>
        <p:spPr>
          <a:xfrm>
            <a:off x="701601" y="3240236"/>
            <a:ext cx="7550658" cy="1008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zh-CN" altLang="en-US" sz="2000" dirty="0" smtClean="0"/>
              <a:t>斷詞的目的是希望將非結構化的數據轉換成結構化的資料，如此才能建模與分析</a:t>
            </a:r>
            <a:endParaRPr lang="en-US" altLang="zh-CN" sz="2000" dirty="0" smtClean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224012"/>
            <a:ext cx="85058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斷詞</a:t>
            </a:r>
            <a:r>
              <a:rPr lang="zh-CN" altLang="en-US" dirty="0" smtClean="0"/>
              <a:t>的粗粒度</a:t>
            </a:r>
            <a:endParaRPr lang="zh-TW" altLang="en-US" dirty="0"/>
          </a:p>
        </p:txBody>
      </p:sp>
      <p:pic>
        <p:nvPicPr>
          <p:cNvPr id="18434" name="Picture 2" descr="一文看懂NLP里的分词（中英文区别+3 大难点+3 种典型方法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1" y="1296020"/>
            <a:ext cx="692120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 flipH="1">
            <a:off x="28253" y="4688995"/>
            <a:ext cx="557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http://blog.itpub.net/29829936/viewspace-2653154/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9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j4"/>
</p:tagLst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2511</Words>
  <Application>Microsoft Office PowerPoint</Application>
  <PresentationFormat>自訂</PresentationFormat>
  <Paragraphs>468</Paragraphs>
  <Slides>110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110</vt:i4>
      </vt:variant>
    </vt:vector>
  </HeadingPairs>
  <TitlesOfParts>
    <vt:vector size="124" baseType="lpstr">
      <vt:lpstr>等线</vt:lpstr>
      <vt:lpstr>等线 Light</vt:lpstr>
      <vt:lpstr>Microsoft YaHei</vt:lpstr>
      <vt:lpstr>Microsoft YaHei</vt:lpstr>
      <vt:lpstr>微軟正黑體</vt:lpstr>
      <vt:lpstr>新細明體</vt:lpstr>
      <vt:lpstr>Arial</vt:lpstr>
      <vt:lpstr>Calibri</vt:lpstr>
      <vt:lpstr>Times New Roman</vt:lpstr>
      <vt:lpstr>Wingdings</vt:lpstr>
      <vt:lpstr>Wingdings 2</vt:lpstr>
      <vt:lpstr>自訂設計</vt:lpstr>
      <vt:lpstr>1_自訂設計</vt:lpstr>
      <vt:lpstr>2_自訂設計</vt:lpstr>
      <vt:lpstr>網路爬蟲與文字探勘工作坊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休息10分鐘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中午休息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爬蟲實作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休息10分鐘</vt:lpstr>
      <vt:lpstr>收集新聞清單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休息10分鐘</vt:lpstr>
      <vt:lpstr>文字探勘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感謝收看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TengLin Yu</dc:creator>
  <cp:lastModifiedBy>TengLin Yu</cp:lastModifiedBy>
  <cp:revision>98</cp:revision>
  <dcterms:modified xsi:type="dcterms:W3CDTF">2019-12-02T04:51:11Z</dcterms:modified>
</cp:coreProperties>
</file>